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58" r:id="rId3"/>
    <p:sldMasterId id="2147483650" r:id="rId4"/>
    <p:sldMasterId id="2147483660" r:id="rId5"/>
    <p:sldMasterId id="2147483654" r:id="rId6"/>
  </p:sldMasterIdLst>
  <p:notesMasterIdLst>
    <p:notesMasterId r:id="rId52"/>
  </p:notesMasterIdLst>
  <p:handoutMasterIdLst>
    <p:handoutMasterId r:id="rId53"/>
  </p:handoutMasterIdLst>
  <p:sldIdLst>
    <p:sldId id="256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75" r:id="rId25"/>
    <p:sldId id="304" r:id="rId26"/>
    <p:sldId id="277" r:id="rId27"/>
    <p:sldId id="279" r:id="rId28"/>
    <p:sldId id="280" r:id="rId29"/>
    <p:sldId id="281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90F379-EDEA-466C-8E83-698FDB7F0742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E7E2D4-59E4-410F-83A9-CC4F9D08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A92A04-C04F-4011-A02E-BE12387C3BAE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95621A-844E-42D9-9F3F-C9BD250F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03"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57379" indent="-291178" defTabSz="932403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64709" indent="-232306" defTabSz="932403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30912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97113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55360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3013606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71852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930099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fld id="{671EB3EE-0E40-4380-B671-EE6CB2701475}" type="slidenum">
              <a:rPr lang="en-US" altLang="en-US" sz="1200" b="0">
                <a:latin typeface="Arial" charset="0"/>
              </a:rPr>
              <a:pPr/>
              <a:t>2</a:t>
            </a:fld>
            <a:endParaRPr lang="en-US" alt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03"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57379" indent="-291178" defTabSz="932403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64709" indent="-232306" defTabSz="932403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30912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97113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55360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3013606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71852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930099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fld id="{5B8864BA-B616-43DE-9844-7DCBC59E9843}" type="slidenum">
              <a:rPr lang="en-US" altLang="en-US" sz="1200" b="0">
                <a:latin typeface="Arial" charset="0"/>
              </a:rPr>
              <a:pPr/>
              <a:t>12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03"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57379" indent="-291178" defTabSz="932403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64709" indent="-232306" defTabSz="932403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30912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97113" indent="-233897" defTabSz="932403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55360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3013606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71852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930099" indent="-233897" algn="ctr" defTabSz="932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fld id="{03D44E59-0877-4A76-A617-2DADE414C7AB}" type="slidenum">
              <a:rPr lang="en-US" altLang="en-US" sz="1200" b="0">
                <a:latin typeface="Arial" charset="0"/>
              </a:rPr>
              <a:pPr/>
              <a:t>13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" descr="GAF Caterpillar PPT 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79E9B-ABF4-4FBC-A831-D59D9CD7862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63265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34C9E-ACCE-48BF-82CD-45F6ABBF1B6C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401239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Caterpillar: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315879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Caterpillar: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41015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1" descr="GAF Caterpillar PPT 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88761-785A-4BFD-A9B5-05AA4DDFB682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58092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CDD77-449F-4A5D-A988-456B89C272A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57893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0E5B5-7699-4B6B-A213-53DB8020B995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525784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151CE-F81E-4DEC-A65A-5EB54833FE81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8965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9D4CD-E28E-43C3-ACC5-E6DD27279183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8570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0D1A9-639E-4E19-AADA-83C449EC8FE6}" type="slidenum">
              <a:rPr lang="en-US" smtClean="0"/>
              <a:pPr/>
              <a:t>‹#›</a:t>
            </a:fld>
            <a:r>
              <a:rPr lang="en-US" dirty="0" smtClean="0"/>
              <a:t>      Customer Services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3D94E-61A0-4372-BE60-680B07EF1BF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84040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2A1B0-1268-4E65-82CE-36A8E91E5F2C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885271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25D5D-4FE9-4DB5-B8F6-8836970AD353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5334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B6AD1-9651-4E66-855A-E343D48AA35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258161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1DC86-ACF1-42E5-AA00-8457CB2EC87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99491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4" name="Picture 1" descr="GAF Caterpillar PPT 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FE248-8FDD-4FCC-8243-E9A0D314593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360466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5456F-9C93-4C98-9CA2-50F5741E9065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56006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57A2F-035D-41EB-A2F7-742DF14BFFC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765836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23A5A-51AF-4E25-8A13-DB3BF94B2492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86697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6EF81-D563-4D4A-8240-48CAD92AF95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9723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AA278-0BA9-4F1E-B5C9-F7EF43902583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603260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05358-AA20-4031-90FE-04D243DBC6B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442683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B4621-C2BF-4580-9405-374D59B6AD30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440246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FADA5-C26D-47FC-9FE9-67110AC65D91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693120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F3449-7DA4-4AE6-9AF1-8E26A6BF599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852193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AE29A-8119-43B1-A77A-65AAED2E864A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17922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" descr="GAF Caterpillar PPT 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33E53-6F36-4D9B-9793-D38E37B5E12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887603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B54BA-6385-45B1-932C-F1C8DF54CAEA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247031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7DDF2-2680-4E08-97D4-CE425C00A42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33610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E520F-D027-4601-AF85-B039FEEA1266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23656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6C37F2-AFC3-4525-B16B-2F504524C8E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686945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81CCC-84C7-452A-8141-3CA6000F6BB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52258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4C2D9-BEB9-4CFC-9006-96CC9633878F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331750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D9BFD-7620-4861-82F5-96C9BA65780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40950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4ECC5-5A91-4857-8E5B-0E581C706897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14023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1200D-3C5A-471B-96D8-73566A47120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817004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344BD5-F102-42A5-94DB-AB8B0A09329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82727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6" name="Picture 1" descr="GAF Caterpillar PPT 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8BBB4-0F4D-4407-866C-92021A3EEC72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701627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71F0F-2AEC-413D-8EF5-16040F133563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42558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2807D-A6AF-4389-8E6B-EF868089C2F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76812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34DAA-D782-43EB-A1DE-1C5C650E1147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10337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14FB5-09FD-4E2B-8FB6-7CC77BCC8E71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719941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1C248-DF19-46ED-91B3-92DDEE5EBA71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058867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395CD-3A1A-4B03-8FBD-2D994A0D0C2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802301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B242A-6F2E-46E1-8137-2A2363734D89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827098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F751B-D7CD-4BD0-A811-3BDAA868ABEA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670827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E93FC2-DF95-48B0-92FE-6D488F042B36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939173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E490E-F62D-4541-BEC8-17BD495C72D7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908756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Picture 1" descr="GAF Caterpillar PPT 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Business Unit Name Here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0EEF0-3106-41C6-987A-A1D179EE160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6460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06144-59C2-472D-ADF7-92DE7C41D742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6061054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4B13-96E7-40D7-AFDA-99735B490E0F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72103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C199A-D9EA-4342-98C3-8CAFB3A94CEF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72192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6E625-728D-471A-983E-66033E35D0F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98940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112F8-ACC0-41F9-9DE3-200ADEEC44CA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667046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C4024-5C6E-4DD6-A3EF-99FD5AF1CA19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742014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D27DC-BEBB-490B-930B-A979FD9A5DF5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45353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D014-0B97-41B7-952C-A6475A129F2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921923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BB19F-CF73-45A0-AE5E-6F1B6DC76EB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608979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0743A-7BEE-4B0E-B5AB-1298AC0F3878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9750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4530F-36B6-4E0D-9C2D-82CE06A33AA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1537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D0D02-65F0-455C-8D69-49CC5F5D05D7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55654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D42EE-E46B-49A5-8B7B-F15D6FCBBC2C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1086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" descr="GAF Caterpillar PPT a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2B66184B-98D7-49A1-9646-41AD30E4478D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2" r:id="rId12"/>
    <p:sldLayoutId id="2147483723" r:id="rId13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7" name="Picture 1" descr="GAF Caterpillar PPT a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9BD666F3-2F40-455B-A66D-00E1B91BE732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9" name="Picture 1" descr="GAF Caterpillar PPT 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B96D2CA4-A22C-4827-924A-5831F066F94B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" descr="GAF Caterpillar PPT 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5052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A9071A50-9B8A-48CF-8F1B-A5A00E0CDE0E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1" name="Picture 4" descr="GAF Caterpillar PPT 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9624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6DF069E8-4CC6-4561-8757-9104F39A58C1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4" descr="GAF Caterpillar PPT 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962400" y="638175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200">
                <a:latin typeface="Arial Narrow" pitchFamily="34" charset="0"/>
              </a:rPr>
              <a:t>Caterpillar Confidential Yellow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8175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71732AB7-60BA-4FA6-AF3D-D50C0F957FFA}" type="slidenum">
              <a:rPr lang="en-US"/>
              <a:pPr/>
              <a:t>‹#›</a:t>
            </a:fld>
            <a:r>
              <a:rPr lang="en-US"/>
              <a:t>      Business Unit Name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3730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3730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Technical_Information_Access_Solutions@cat.com" TargetMode="External"/><Relationship Id="rId2" Type="http://schemas.openxmlformats.org/officeDocument/2006/relationships/hyperlink" Target="mailto:Research_Media@ca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t_Support@cat.co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os.midlandcorp.com/cat" TargetMode="External"/><Relationship Id="rId2" Type="http://schemas.openxmlformats.org/officeDocument/2006/relationships/hyperlink" Target="https://oos.midlandcorp.com/si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os.midlandcorp.com/ca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3200" dirty="0" smtClean="0"/>
              <a:t>Service Software Product Ordering System (SSPOS)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dirty="0" smtClean="0"/>
              <a:t>    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3200" dirty="0" smtClean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Order Process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Caterpillar: Confidential Yellow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Process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124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Select Disc Type and Media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Add to Shopping Cart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Verify Shipping Info / Cart Contents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Submit Order (Check Out)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Receive Confirmation (# and email)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400" dirty="0" smtClean="0"/>
              <a:t>Check Order Status</a:t>
            </a:r>
          </a:p>
        </p:txBody>
      </p: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201258" y="5410200"/>
            <a:ext cx="8915400" cy="609600"/>
            <a:chOff x="192" y="3536"/>
            <a:chExt cx="5616" cy="384"/>
          </a:xfrm>
        </p:grpSpPr>
        <p:sp>
          <p:nvSpPr>
            <p:cNvPr id="14342" name="AutoShape 4"/>
            <p:cNvSpPr>
              <a:spLocks noChangeArrowheads="1"/>
            </p:cNvSpPr>
            <p:nvPr/>
          </p:nvSpPr>
          <p:spPr bwMode="auto">
            <a:xfrm>
              <a:off x="192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3" name="AutoShape 5"/>
            <p:cNvSpPr>
              <a:spLocks noChangeArrowheads="1"/>
            </p:cNvSpPr>
            <p:nvPr/>
          </p:nvSpPr>
          <p:spPr bwMode="auto">
            <a:xfrm>
              <a:off x="1152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4" name="AutoShape 6"/>
            <p:cNvSpPr>
              <a:spLocks noChangeArrowheads="1"/>
            </p:cNvSpPr>
            <p:nvPr/>
          </p:nvSpPr>
          <p:spPr bwMode="auto">
            <a:xfrm>
              <a:off x="2112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5" name="AutoShape 7"/>
            <p:cNvSpPr>
              <a:spLocks noChangeArrowheads="1"/>
            </p:cNvSpPr>
            <p:nvPr/>
          </p:nvSpPr>
          <p:spPr bwMode="auto">
            <a:xfrm>
              <a:off x="3072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6" name="AutoShape 8"/>
            <p:cNvSpPr>
              <a:spLocks noChangeArrowheads="1"/>
            </p:cNvSpPr>
            <p:nvPr/>
          </p:nvSpPr>
          <p:spPr bwMode="auto">
            <a:xfrm>
              <a:off x="4032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7" name="AutoShape 9"/>
            <p:cNvSpPr>
              <a:spLocks noChangeArrowheads="1"/>
            </p:cNvSpPr>
            <p:nvPr/>
          </p:nvSpPr>
          <p:spPr bwMode="auto">
            <a:xfrm>
              <a:off x="4992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192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Select        Disc Type</a:t>
              </a:r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>
              <a:off x="120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Add to Shopping Cart</a:t>
              </a:r>
            </a:p>
          </p:txBody>
        </p:sp>
        <p:sp>
          <p:nvSpPr>
            <p:cNvPr id="14350" name="Text Box 12"/>
            <p:cNvSpPr txBox="1">
              <a:spLocks noChangeArrowheads="1"/>
            </p:cNvSpPr>
            <p:nvPr/>
          </p:nvSpPr>
          <p:spPr bwMode="auto">
            <a:xfrm>
              <a:off x="2160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Verify Shipping Info &amp; Contents</a:t>
              </a:r>
            </a:p>
          </p:txBody>
        </p:sp>
        <p:sp>
          <p:nvSpPr>
            <p:cNvPr id="14351" name="Text Box 13"/>
            <p:cNvSpPr txBox="1">
              <a:spLocks noChangeArrowheads="1"/>
            </p:cNvSpPr>
            <p:nvPr/>
          </p:nvSpPr>
          <p:spPr bwMode="auto">
            <a:xfrm>
              <a:off x="3072" y="360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Submit Order (Check Out)</a:t>
              </a:r>
            </a:p>
          </p:txBody>
        </p:sp>
        <p:sp>
          <p:nvSpPr>
            <p:cNvPr id="14352" name="Text Box 14"/>
            <p:cNvSpPr txBox="1">
              <a:spLocks noChangeArrowheads="1"/>
            </p:cNvSpPr>
            <p:nvPr/>
          </p:nvSpPr>
          <p:spPr bwMode="auto">
            <a:xfrm>
              <a:off x="4032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Receive Confirmation #</a:t>
              </a:r>
            </a:p>
          </p:txBody>
        </p:sp>
        <p:sp>
          <p:nvSpPr>
            <p:cNvPr id="14353" name="Text Box 15"/>
            <p:cNvSpPr txBox="1">
              <a:spLocks noChangeArrowheads="1"/>
            </p:cNvSpPr>
            <p:nvPr/>
          </p:nvSpPr>
          <p:spPr bwMode="auto">
            <a:xfrm>
              <a:off x="504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Check Order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7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924800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Select Disc Type</a:t>
            </a:r>
          </a:p>
        </p:txBody>
      </p:sp>
      <p:grpSp>
        <p:nvGrpSpPr>
          <p:cNvPr id="15364" name="Group 24"/>
          <p:cNvGrpSpPr>
            <a:grpSpLocks/>
          </p:cNvGrpSpPr>
          <p:nvPr/>
        </p:nvGrpSpPr>
        <p:grpSpPr bwMode="auto">
          <a:xfrm>
            <a:off x="190500" y="5433508"/>
            <a:ext cx="8915400" cy="609600"/>
            <a:chOff x="120" y="3536"/>
            <a:chExt cx="5616" cy="384"/>
          </a:xfrm>
        </p:grpSpPr>
        <p:sp>
          <p:nvSpPr>
            <p:cNvPr id="15371" name="AutoShape 10"/>
            <p:cNvSpPr>
              <a:spLocks noChangeArrowheads="1"/>
            </p:cNvSpPr>
            <p:nvPr/>
          </p:nvSpPr>
          <p:spPr bwMode="auto">
            <a:xfrm>
              <a:off x="12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2" name="AutoShape 11"/>
            <p:cNvSpPr>
              <a:spLocks noChangeArrowheads="1"/>
            </p:cNvSpPr>
            <p:nvPr/>
          </p:nvSpPr>
          <p:spPr bwMode="auto">
            <a:xfrm>
              <a:off x="108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3" name="AutoShape 12"/>
            <p:cNvSpPr>
              <a:spLocks noChangeArrowheads="1"/>
            </p:cNvSpPr>
            <p:nvPr/>
          </p:nvSpPr>
          <p:spPr bwMode="auto">
            <a:xfrm>
              <a:off x="204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300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5" name="AutoShape 14"/>
            <p:cNvSpPr>
              <a:spLocks noChangeArrowheads="1"/>
            </p:cNvSpPr>
            <p:nvPr/>
          </p:nvSpPr>
          <p:spPr bwMode="auto">
            <a:xfrm>
              <a:off x="396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6" name="AutoShape 15"/>
            <p:cNvSpPr>
              <a:spLocks noChangeArrowheads="1"/>
            </p:cNvSpPr>
            <p:nvPr/>
          </p:nvSpPr>
          <p:spPr bwMode="auto">
            <a:xfrm>
              <a:off x="4920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120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Select        Disc Type</a:t>
              </a:r>
            </a:p>
          </p:txBody>
        </p:sp>
        <p:sp>
          <p:nvSpPr>
            <p:cNvPr id="15378" name="Text Box 17"/>
            <p:cNvSpPr txBox="1">
              <a:spLocks noChangeArrowheads="1"/>
            </p:cNvSpPr>
            <p:nvPr/>
          </p:nvSpPr>
          <p:spPr bwMode="auto">
            <a:xfrm>
              <a:off x="112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15379" name="Text Box 18"/>
            <p:cNvSpPr txBox="1">
              <a:spLocks noChangeArrowheads="1"/>
            </p:cNvSpPr>
            <p:nvPr/>
          </p:nvSpPr>
          <p:spPr bwMode="auto">
            <a:xfrm>
              <a:off x="2088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15380" name="Text Box 19"/>
            <p:cNvSpPr txBox="1">
              <a:spLocks noChangeArrowheads="1"/>
            </p:cNvSpPr>
            <p:nvPr/>
          </p:nvSpPr>
          <p:spPr bwMode="auto">
            <a:xfrm>
              <a:off x="3000" y="360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5381" name="Text Box 20"/>
            <p:cNvSpPr txBox="1">
              <a:spLocks noChangeArrowheads="1"/>
            </p:cNvSpPr>
            <p:nvPr/>
          </p:nvSpPr>
          <p:spPr bwMode="auto">
            <a:xfrm>
              <a:off x="396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Confirmation #</a:t>
              </a:r>
            </a:p>
          </p:txBody>
        </p:sp>
        <p:sp>
          <p:nvSpPr>
            <p:cNvPr id="15382" name="Text Box 21"/>
            <p:cNvSpPr txBox="1">
              <a:spLocks noChangeArrowheads="1"/>
            </p:cNvSpPr>
            <p:nvPr/>
          </p:nvSpPr>
          <p:spPr bwMode="auto">
            <a:xfrm>
              <a:off x="496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724400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651125" y="484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03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itchFamily="18" charset="0"/>
            </a:endParaRPr>
          </a:p>
        </p:txBody>
      </p:sp>
      <p:pic>
        <p:nvPicPr>
          <p:cNvPr id="1536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/>
          <a:stretch>
            <a:fillRect/>
          </a:stretch>
        </p:blipFill>
        <p:spPr bwMode="auto">
          <a:xfrm>
            <a:off x="228600" y="1676400"/>
            <a:ext cx="8610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8550"/>
            <a:ext cx="66849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Select Media</a:t>
            </a:r>
          </a:p>
        </p:txBody>
      </p:sp>
      <p:grpSp>
        <p:nvGrpSpPr>
          <p:cNvPr id="16388" name="Group 24"/>
          <p:cNvGrpSpPr>
            <a:grpSpLocks/>
          </p:cNvGrpSpPr>
          <p:nvPr/>
        </p:nvGrpSpPr>
        <p:grpSpPr bwMode="auto">
          <a:xfrm>
            <a:off x="228600" y="5410200"/>
            <a:ext cx="8915400" cy="609600"/>
            <a:chOff x="120" y="3536"/>
            <a:chExt cx="5616" cy="384"/>
          </a:xfrm>
        </p:grpSpPr>
        <p:sp>
          <p:nvSpPr>
            <p:cNvPr id="16396" name="AutoShape 10"/>
            <p:cNvSpPr>
              <a:spLocks noChangeArrowheads="1"/>
            </p:cNvSpPr>
            <p:nvPr/>
          </p:nvSpPr>
          <p:spPr bwMode="auto">
            <a:xfrm>
              <a:off x="12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108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204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300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400" name="AutoShape 14"/>
            <p:cNvSpPr>
              <a:spLocks noChangeArrowheads="1"/>
            </p:cNvSpPr>
            <p:nvPr/>
          </p:nvSpPr>
          <p:spPr bwMode="auto">
            <a:xfrm>
              <a:off x="396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401" name="AutoShape 15"/>
            <p:cNvSpPr>
              <a:spLocks noChangeArrowheads="1"/>
            </p:cNvSpPr>
            <p:nvPr/>
          </p:nvSpPr>
          <p:spPr bwMode="auto">
            <a:xfrm>
              <a:off x="4920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120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Select        Disc Type</a:t>
              </a: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112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16404" name="Text Box 18"/>
            <p:cNvSpPr txBox="1">
              <a:spLocks noChangeArrowheads="1"/>
            </p:cNvSpPr>
            <p:nvPr/>
          </p:nvSpPr>
          <p:spPr bwMode="auto">
            <a:xfrm>
              <a:off x="2088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3000" y="360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6406" name="Text Box 20"/>
            <p:cNvSpPr txBox="1">
              <a:spLocks noChangeArrowheads="1"/>
            </p:cNvSpPr>
            <p:nvPr/>
          </p:nvSpPr>
          <p:spPr bwMode="auto">
            <a:xfrm>
              <a:off x="396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Confirmation #</a:t>
              </a:r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496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0" r="2812" b="8749"/>
          <a:stretch>
            <a:fillRect/>
          </a:stretch>
        </p:blipFill>
        <p:spPr bwMode="auto">
          <a:xfrm>
            <a:off x="228600" y="2590800"/>
            <a:ext cx="8689975" cy="2011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19200" y="3505200"/>
            <a:ext cx="6553200" cy="274638"/>
          </a:xfrm>
          <a:prstGeom prst="rect">
            <a:avLst/>
          </a:prstGeom>
          <a:solidFill>
            <a:srgbClr val="00FF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latin typeface="Times" charset="0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343400" y="48006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u="sng">
                <a:solidFill>
                  <a:srgbClr val="3333CC"/>
                </a:solidFill>
                <a:latin typeface="Arial Black" pitchFamily="34" charset="0"/>
              </a:rPr>
              <a:t>Add to cart</a:t>
            </a:r>
            <a:r>
              <a:rPr lang="en-US" altLang="en-US" sz="1800" b="0">
                <a:solidFill>
                  <a:srgbClr val="3333CC"/>
                </a:solidFill>
                <a:latin typeface="Arial Black" pitchFamily="34" charset="0"/>
              </a:rPr>
              <a:t> – one line at a time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3519"/>
          <a:stretch>
            <a:fillRect/>
          </a:stretch>
        </p:blipFill>
        <p:spPr bwMode="auto">
          <a:xfrm>
            <a:off x="7778750" y="3505200"/>
            <a:ext cx="4445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/>
          <a:stretch>
            <a:fillRect/>
          </a:stretch>
        </p:blipFill>
        <p:spPr bwMode="auto">
          <a:xfrm>
            <a:off x="228600" y="1752600"/>
            <a:ext cx="8686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Pointing Finger Clip 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6576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37500" r="23438" b="14999"/>
          <a:stretch>
            <a:fillRect/>
          </a:stretch>
        </p:blipFill>
        <p:spPr bwMode="auto">
          <a:xfrm>
            <a:off x="2819400" y="1957387"/>
            <a:ext cx="6096000" cy="31861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96153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Shopping Cart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752600" cy="72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4" name="Group 22"/>
          <p:cNvGrpSpPr>
            <a:grpSpLocks/>
          </p:cNvGrpSpPr>
          <p:nvPr/>
        </p:nvGrpSpPr>
        <p:grpSpPr bwMode="auto">
          <a:xfrm>
            <a:off x="228600" y="5410200"/>
            <a:ext cx="8915400" cy="609600"/>
            <a:chOff x="120" y="3648"/>
            <a:chExt cx="5616" cy="384"/>
          </a:xfrm>
        </p:grpSpPr>
        <p:sp>
          <p:nvSpPr>
            <p:cNvPr id="17422" name="AutoShape 10"/>
            <p:cNvSpPr>
              <a:spLocks noChangeArrowheads="1"/>
            </p:cNvSpPr>
            <p:nvPr/>
          </p:nvSpPr>
          <p:spPr bwMode="auto">
            <a:xfrm>
              <a:off x="120" y="3664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3" name="AutoShape 11"/>
            <p:cNvSpPr>
              <a:spLocks noChangeArrowheads="1"/>
            </p:cNvSpPr>
            <p:nvPr/>
          </p:nvSpPr>
          <p:spPr bwMode="auto">
            <a:xfrm>
              <a:off x="1080" y="3664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4" name="AutoShape 12"/>
            <p:cNvSpPr>
              <a:spLocks noChangeArrowheads="1"/>
            </p:cNvSpPr>
            <p:nvPr/>
          </p:nvSpPr>
          <p:spPr bwMode="auto">
            <a:xfrm>
              <a:off x="2040" y="3664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5" name="AutoShape 13"/>
            <p:cNvSpPr>
              <a:spLocks noChangeArrowheads="1"/>
            </p:cNvSpPr>
            <p:nvPr/>
          </p:nvSpPr>
          <p:spPr bwMode="auto">
            <a:xfrm>
              <a:off x="3000" y="3664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6" name="AutoShape 14"/>
            <p:cNvSpPr>
              <a:spLocks noChangeArrowheads="1"/>
            </p:cNvSpPr>
            <p:nvPr/>
          </p:nvSpPr>
          <p:spPr bwMode="auto">
            <a:xfrm>
              <a:off x="3960" y="3664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7" name="AutoShape 15"/>
            <p:cNvSpPr>
              <a:spLocks noChangeArrowheads="1"/>
            </p:cNvSpPr>
            <p:nvPr/>
          </p:nvSpPr>
          <p:spPr bwMode="auto">
            <a:xfrm>
              <a:off x="4920" y="3648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428" name="Text Box 16"/>
            <p:cNvSpPr txBox="1">
              <a:spLocks noChangeArrowheads="1"/>
            </p:cNvSpPr>
            <p:nvPr/>
          </p:nvSpPr>
          <p:spPr bwMode="auto">
            <a:xfrm>
              <a:off x="120" y="36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  Disc Type</a:t>
              </a:r>
            </a:p>
          </p:txBody>
        </p:sp>
        <p:sp>
          <p:nvSpPr>
            <p:cNvPr id="17429" name="Text Box 17"/>
            <p:cNvSpPr txBox="1">
              <a:spLocks noChangeArrowheads="1"/>
            </p:cNvSpPr>
            <p:nvPr/>
          </p:nvSpPr>
          <p:spPr bwMode="auto">
            <a:xfrm>
              <a:off x="1128" y="366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Add to Shopping Cart</a:t>
              </a:r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2088" y="3664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3000" y="3712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7432" name="Text Box 20"/>
            <p:cNvSpPr txBox="1">
              <a:spLocks noChangeArrowheads="1"/>
            </p:cNvSpPr>
            <p:nvPr/>
          </p:nvSpPr>
          <p:spPr bwMode="auto">
            <a:xfrm>
              <a:off x="3960" y="366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Confirmation #</a:t>
              </a:r>
            </a:p>
          </p:txBody>
        </p:sp>
        <p:sp>
          <p:nvSpPr>
            <p:cNvPr id="17433" name="Text Box 21"/>
            <p:cNvSpPr txBox="1">
              <a:spLocks noChangeArrowheads="1"/>
            </p:cNvSpPr>
            <p:nvPr/>
          </p:nvSpPr>
          <p:spPr bwMode="auto">
            <a:xfrm>
              <a:off x="4968" y="366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2819400" y="1572671"/>
            <a:ext cx="6096000" cy="33655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 dirty="0"/>
              <a:t>Available edits: Quantity (more or less), Remove, Check Out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5364480" y="1990220"/>
            <a:ext cx="1264920" cy="17435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7086600" y="1950243"/>
            <a:ext cx="6858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>
            <a:off x="8246185" y="1990220"/>
            <a:ext cx="76200" cy="28103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3525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Oval 25"/>
          <p:cNvSpPr>
            <a:spLocks noChangeArrowheads="1"/>
          </p:cNvSpPr>
          <p:nvPr/>
        </p:nvSpPr>
        <p:spPr bwMode="auto">
          <a:xfrm>
            <a:off x="3048000" y="4739192"/>
            <a:ext cx="1295400" cy="3810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75618"/>
            <a:ext cx="5410200" cy="178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087" y="7620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Submit Order (Check Out)</a:t>
            </a:r>
            <a:br>
              <a:rPr lang="en-US" altLang="en-US" sz="2800" dirty="0" smtClean="0"/>
            </a:br>
            <a:r>
              <a:rPr lang="en-US" altLang="en-US" sz="2800" dirty="0" smtClean="0"/>
              <a:t>Verify Shipping Information</a:t>
            </a:r>
          </a:p>
        </p:txBody>
      </p:sp>
      <p:grpSp>
        <p:nvGrpSpPr>
          <p:cNvPr id="18437" name="Group 23"/>
          <p:cNvGrpSpPr>
            <a:grpSpLocks/>
          </p:cNvGrpSpPr>
          <p:nvPr/>
        </p:nvGrpSpPr>
        <p:grpSpPr bwMode="auto">
          <a:xfrm>
            <a:off x="228600" y="5468769"/>
            <a:ext cx="8915400" cy="609600"/>
            <a:chOff x="144" y="3696"/>
            <a:chExt cx="5616" cy="384"/>
          </a:xfrm>
        </p:grpSpPr>
        <p:sp>
          <p:nvSpPr>
            <p:cNvPr id="18443" name="AutoShape 9"/>
            <p:cNvSpPr>
              <a:spLocks noChangeArrowheads="1"/>
            </p:cNvSpPr>
            <p:nvPr/>
          </p:nvSpPr>
          <p:spPr bwMode="auto">
            <a:xfrm>
              <a:off x="14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4" name="AutoShape 10"/>
            <p:cNvSpPr>
              <a:spLocks noChangeArrowheads="1"/>
            </p:cNvSpPr>
            <p:nvPr/>
          </p:nvSpPr>
          <p:spPr bwMode="auto">
            <a:xfrm>
              <a:off x="110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5" name="AutoShape 11"/>
            <p:cNvSpPr>
              <a:spLocks noChangeArrowheads="1"/>
            </p:cNvSpPr>
            <p:nvPr/>
          </p:nvSpPr>
          <p:spPr bwMode="auto">
            <a:xfrm>
              <a:off x="206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6" name="AutoShape 12"/>
            <p:cNvSpPr>
              <a:spLocks noChangeArrowheads="1"/>
            </p:cNvSpPr>
            <p:nvPr/>
          </p:nvSpPr>
          <p:spPr bwMode="auto">
            <a:xfrm>
              <a:off x="302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7" name="AutoShape 13"/>
            <p:cNvSpPr>
              <a:spLocks noChangeArrowheads="1"/>
            </p:cNvSpPr>
            <p:nvPr/>
          </p:nvSpPr>
          <p:spPr bwMode="auto">
            <a:xfrm>
              <a:off x="398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8" name="AutoShape 14"/>
            <p:cNvSpPr>
              <a:spLocks noChangeArrowheads="1"/>
            </p:cNvSpPr>
            <p:nvPr/>
          </p:nvSpPr>
          <p:spPr bwMode="auto">
            <a:xfrm>
              <a:off x="4944" y="369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144" y="37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  Disc Type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115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112" y="37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Verify Shipping Info &amp; Contents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3024" y="376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8453" name="Text Box 19"/>
            <p:cNvSpPr txBox="1">
              <a:spLocks noChangeArrowheads="1"/>
            </p:cNvSpPr>
            <p:nvPr/>
          </p:nvSpPr>
          <p:spPr bwMode="auto">
            <a:xfrm>
              <a:off x="3984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 Confirmation #</a:t>
              </a:r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499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18438" name="Text Box 22"/>
          <p:cNvSpPr txBox="1">
            <a:spLocks noChangeArrowheads="1"/>
          </p:cNvSpPr>
          <p:nvPr/>
        </p:nvSpPr>
        <p:spPr bwMode="auto">
          <a:xfrm>
            <a:off x="541020" y="4424904"/>
            <a:ext cx="2971800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/>
              <a:t>Dealer Position (deliver to) must be created </a:t>
            </a:r>
            <a:r>
              <a:rPr lang="en-US" altLang="en-US" sz="1600"/>
              <a:t>or</a:t>
            </a:r>
            <a:r>
              <a:rPr lang="en-US" altLang="en-US" sz="1600" b="0"/>
              <a:t> selected to continue</a:t>
            </a:r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 flipV="1">
            <a:off x="1600200" y="3425825"/>
            <a:ext cx="0" cy="993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1"/>
          <a:stretch>
            <a:fillRect/>
          </a:stretch>
        </p:blipFill>
        <p:spPr bwMode="auto">
          <a:xfrm>
            <a:off x="2227432" y="2362200"/>
            <a:ext cx="33782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2365" y="685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old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0" kern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Shipping Information</a:t>
            </a:r>
            <a:br>
              <a:rPr lang="en-US" altLang="en-US" sz="2800" b="0" kern="0" dirty="0" smtClean="0">
                <a:latin typeface="Arial Bold" panose="020B0704020202020204" pitchFamily="34" charset="0"/>
                <a:cs typeface="Arial Bold" panose="020B0704020202020204" pitchFamily="34" charset="0"/>
              </a:rPr>
            </a:br>
            <a:r>
              <a:rPr lang="en-US" altLang="en-US" sz="2800" b="0" kern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Complete – Edit – Continue </a:t>
            </a:r>
          </a:p>
        </p:txBody>
      </p:sp>
      <p:grpSp>
        <p:nvGrpSpPr>
          <p:cNvPr id="19460" name="Group 32"/>
          <p:cNvGrpSpPr>
            <a:grpSpLocks/>
          </p:cNvGrpSpPr>
          <p:nvPr/>
        </p:nvGrpSpPr>
        <p:grpSpPr bwMode="auto">
          <a:xfrm>
            <a:off x="251012" y="5359400"/>
            <a:ext cx="8915400" cy="609600"/>
            <a:chOff x="144" y="3696"/>
            <a:chExt cx="5616" cy="384"/>
          </a:xfrm>
        </p:grpSpPr>
        <p:sp>
          <p:nvSpPr>
            <p:cNvPr id="19463" name="AutoShape 33"/>
            <p:cNvSpPr>
              <a:spLocks noChangeArrowheads="1"/>
            </p:cNvSpPr>
            <p:nvPr/>
          </p:nvSpPr>
          <p:spPr bwMode="auto">
            <a:xfrm>
              <a:off x="14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4" name="AutoShape 34"/>
            <p:cNvSpPr>
              <a:spLocks noChangeArrowheads="1"/>
            </p:cNvSpPr>
            <p:nvPr/>
          </p:nvSpPr>
          <p:spPr bwMode="auto">
            <a:xfrm>
              <a:off x="110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5" name="AutoShape 35"/>
            <p:cNvSpPr>
              <a:spLocks noChangeArrowheads="1"/>
            </p:cNvSpPr>
            <p:nvPr/>
          </p:nvSpPr>
          <p:spPr bwMode="auto">
            <a:xfrm>
              <a:off x="206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6" name="AutoShape 36"/>
            <p:cNvSpPr>
              <a:spLocks noChangeArrowheads="1"/>
            </p:cNvSpPr>
            <p:nvPr/>
          </p:nvSpPr>
          <p:spPr bwMode="auto">
            <a:xfrm>
              <a:off x="302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7" name="AutoShape 37"/>
            <p:cNvSpPr>
              <a:spLocks noChangeArrowheads="1"/>
            </p:cNvSpPr>
            <p:nvPr/>
          </p:nvSpPr>
          <p:spPr bwMode="auto">
            <a:xfrm>
              <a:off x="398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8" name="AutoShape 38"/>
            <p:cNvSpPr>
              <a:spLocks noChangeArrowheads="1"/>
            </p:cNvSpPr>
            <p:nvPr/>
          </p:nvSpPr>
          <p:spPr bwMode="auto">
            <a:xfrm>
              <a:off x="4944" y="369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469" name="Text Box 39"/>
            <p:cNvSpPr txBox="1">
              <a:spLocks noChangeArrowheads="1"/>
            </p:cNvSpPr>
            <p:nvPr/>
          </p:nvSpPr>
          <p:spPr bwMode="auto">
            <a:xfrm>
              <a:off x="144" y="37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Subscriptions</a:t>
              </a:r>
            </a:p>
          </p:txBody>
        </p:sp>
        <p:sp>
          <p:nvSpPr>
            <p:cNvPr id="19470" name="Text Box 40"/>
            <p:cNvSpPr txBox="1">
              <a:spLocks noChangeArrowheads="1"/>
            </p:cNvSpPr>
            <p:nvPr/>
          </p:nvSpPr>
          <p:spPr bwMode="auto">
            <a:xfrm>
              <a:off x="115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19471" name="Text Box 41"/>
            <p:cNvSpPr txBox="1">
              <a:spLocks noChangeArrowheads="1"/>
            </p:cNvSpPr>
            <p:nvPr/>
          </p:nvSpPr>
          <p:spPr bwMode="auto">
            <a:xfrm>
              <a:off x="2112" y="37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Verify Shipping Info &amp; Contents</a:t>
              </a:r>
            </a:p>
          </p:txBody>
        </p:sp>
        <p:sp>
          <p:nvSpPr>
            <p:cNvPr id="19472" name="Text Box 42"/>
            <p:cNvSpPr txBox="1">
              <a:spLocks noChangeArrowheads="1"/>
            </p:cNvSpPr>
            <p:nvPr/>
          </p:nvSpPr>
          <p:spPr bwMode="auto">
            <a:xfrm>
              <a:off x="3024" y="376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 dirty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9473" name="Text Box 43"/>
            <p:cNvSpPr txBox="1">
              <a:spLocks noChangeArrowheads="1"/>
            </p:cNvSpPr>
            <p:nvPr/>
          </p:nvSpPr>
          <p:spPr bwMode="auto">
            <a:xfrm>
              <a:off x="3984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 Confirmation #</a:t>
              </a:r>
            </a:p>
          </p:txBody>
        </p:sp>
        <p:sp>
          <p:nvSpPr>
            <p:cNvPr id="19474" name="Text Box 44"/>
            <p:cNvSpPr txBox="1">
              <a:spLocks noChangeArrowheads="1"/>
            </p:cNvSpPr>
            <p:nvPr/>
          </p:nvSpPr>
          <p:spPr bwMode="auto">
            <a:xfrm>
              <a:off x="499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1676400"/>
            <a:ext cx="667543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2" y="2441575"/>
            <a:ext cx="3952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8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Shipping Options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514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412" y="3758177"/>
            <a:ext cx="3124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Get Ship </a:t>
            </a:r>
            <a:r>
              <a:rPr lang="en-US" sz="1400" dirty="0" smtClean="0">
                <a:latin typeface="+mn-lt"/>
              </a:rPr>
              <a:t>Charge </a:t>
            </a:r>
            <a:r>
              <a:rPr lang="en-US" sz="1400" b="0" dirty="0" smtClean="0">
                <a:latin typeface="+mn-lt"/>
              </a:rPr>
              <a:t>after </a:t>
            </a:r>
            <a:r>
              <a:rPr lang="en-US" sz="1400" b="0" dirty="0">
                <a:latin typeface="+mn-lt"/>
              </a:rPr>
              <a:t>making carrier and shipping </a:t>
            </a:r>
            <a:r>
              <a:rPr lang="en-US" sz="1400" b="0" dirty="0" smtClean="0">
                <a:latin typeface="+mn-lt"/>
              </a:rPr>
              <a:t>method choices </a:t>
            </a:r>
            <a:endParaRPr lang="en-US" sz="1400" b="0" dirty="0">
              <a:latin typeface="+mn-lt"/>
            </a:endParaRPr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442274"/>
            <a:ext cx="2924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99636" y="3703610"/>
            <a:ext cx="43434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800" b="0" u="sng" dirty="0">
                <a:solidFill>
                  <a:srgbClr val="000000"/>
                </a:solidFill>
                <a:latin typeface="Arial" charset="0"/>
              </a:rPr>
              <a:t>International</a:t>
            </a:r>
          </a:p>
          <a:p>
            <a:pPr algn="l"/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UPS</a:t>
            </a: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: Worldwide Express, Worldwide Expedited, Worldwide Saver</a:t>
            </a:r>
          </a:p>
          <a:p>
            <a:pPr algn="l"/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DHL</a:t>
            </a: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: Worldwide Express, Worldwide Expedited, Worldwide Saver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699636" y="2667000"/>
            <a:ext cx="373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800" b="0" u="sng" dirty="0">
                <a:solidFill>
                  <a:srgbClr val="000000"/>
                </a:solidFill>
                <a:latin typeface="Arial" charset="0"/>
              </a:rPr>
              <a:t>United States</a:t>
            </a:r>
          </a:p>
          <a:p>
            <a:pPr algn="l"/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UPS</a:t>
            </a: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: Ground, Next Day Air, 2</a:t>
            </a:r>
            <a:r>
              <a:rPr lang="en-US" altLang="en-US" sz="1800" b="0" baseline="30000" dirty="0">
                <a:solidFill>
                  <a:srgbClr val="000000"/>
                </a:solidFill>
                <a:latin typeface="Arial" charset="0"/>
              </a:rPr>
              <a:t>nd</a:t>
            </a:r>
            <a:r>
              <a:rPr lang="en-US" altLang="en-US" sz="1800" b="0" dirty="0">
                <a:solidFill>
                  <a:srgbClr val="000000"/>
                </a:solidFill>
                <a:latin typeface="Arial" charset="0"/>
              </a:rPr>
              <a:t> Day Air, 3 Day Select</a:t>
            </a:r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51012" y="5457374"/>
            <a:ext cx="8915400" cy="609600"/>
            <a:chOff x="144" y="3696"/>
            <a:chExt cx="5616" cy="384"/>
          </a:xfrm>
        </p:grpSpPr>
        <p:sp>
          <p:nvSpPr>
            <p:cNvPr id="13" name="AutoShape 33"/>
            <p:cNvSpPr>
              <a:spLocks noChangeArrowheads="1"/>
            </p:cNvSpPr>
            <p:nvPr/>
          </p:nvSpPr>
          <p:spPr bwMode="auto">
            <a:xfrm>
              <a:off x="14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110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5" name="AutoShape 35"/>
            <p:cNvSpPr>
              <a:spLocks noChangeArrowheads="1"/>
            </p:cNvSpPr>
            <p:nvPr/>
          </p:nvSpPr>
          <p:spPr bwMode="auto">
            <a:xfrm>
              <a:off x="206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6" name="AutoShape 36"/>
            <p:cNvSpPr>
              <a:spLocks noChangeArrowheads="1"/>
            </p:cNvSpPr>
            <p:nvPr/>
          </p:nvSpPr>
          <p:spPr bwMode="auto">
            <a:xfrm>
              <a:off x="302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7" name="AutoShape 37"/>
            <p:cNvSpPr>
              <a:spLocks noChangeArrowheads="1"/>
            </p:cNvSpPr>
            <p:nvPr/>
          </p:nvSpPr>
          <p:spPr bwMode="auto">
            <a:xfrm>
              <a:off x="3984" y="371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>
              <a:off x="4944" y="369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144" y="372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Subscriptions</a:t>
              </a: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115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2112" y="37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Verify Shipping Info &amp; Contents</a:t>
              </a: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3024" y="376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 dirty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3984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 Confirmation #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4992" y="371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1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Tax Terms &amp; Conditions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Please review the tax terms and conditions below and select the 'I accept' button. You </a:t>
            </a:r>
            <a:r>
              <a:rPr lang="en-US" altLang="en-US" sz="1800" u="sng" smtClean="0">
                <a:solidFill>
                  <a:srgbClr val="FF0000"/>
                </a:solidFill>
              </a:rPr>
              <a:t>must accept these terms and conditions </a:t>
            </a:r>
            <a:r>
              <a:rPr lang="en-US" altLang="en-US" sz="1800" smtClean="0">
                <a:solidFill>
                  <a:srgbClr val="FF0000"/>
                </a:solidFill>
              </a:rPr>
              <a:t>before </a:t>
            </a:r>
            <a:r>
              <a:rPr lang="en-US" altLang="en-US" sz="1800" b="1" smtClean="0">
                <a:solidFill>
                  <a:srgbClr val="FF0000"/>
                </a:solidFill>
              </a:rPr>
              <a:t>continuing</a:t>
            </a:r>
            <a:r>
              <a:rPr lang="en-US" altLang="en-US" sz="1800" smtClean="0">
                <a:solidFill>
                  <a:srgbClr val="FF0000"/>
                </a:solidFill>
              </a:rPr>
              <a:t> with your order.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7700"/>
            <a:ext cx="2171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8100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0100" y="3124200"/>
            <a:ext cx="971550" cy="44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58" y="1143000"/>
            <a:ext cx="7239000" cy="381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Summary </a:t>
            </a:r>
            <a:br>
              <a:rPr lang="en-US" altLang="en-US" sz="2800" dirty="0" smtClean="0"/>
            </a:br>
            <a:r>
              <a:rPr lang="en-US" altLang="en-US" sz="2800" dirty="0" smtClean="0"/>
              <a:t>Verify – Modify – Submit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grpSp>
        <p:nvGrpSpPr>
          <p:cNvPr id="20484" name="Group 31"/>
          <p:cNvGrpSpPr>
            <a:grpSpLocks/>
          </p:cNvGrpSpPr>
          <p:nvPr/>
        </p:nvGrpSpPr>
        <p:grpSpPr bwMode="auto">
          <a:xfrm>
            <a:off x="228600" y="5435600"/>
            <a:ext cx="8915400" cy="609600"/>
            <a:chOff x="144" y="3894"/>
            <a:chExt cx="5616" cy="384"/>
          </a:xfrm>
        </p:grpSpPr>
        <p:sp>
          <p:nvSpPr>
            <p:cNvPr id="20491" name="AutoShape 19"/>
            <p:cNvSpPr>
              <a:spLocks noChangeArrowheads="1"/>
            </p:cNvSpPr>
            <p:nvPr/>
          </p:nvSpPr>
          <p:spPr bwMode="auto">
            <a:xfrm>
              <a:off x="14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2" name="AutoShape 20"/>
            <p:cNvSpPr>
              <a:spLocks noChangeArrowheads="1"/>
            </p:cNvSpPr>
            <p:nvPr/>
          </p:nvSpPr>
          <p:spPr bwMode="auto">
            <a:xfrm>
              <a:off x="110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3" name="AutoShape 21"/>
            <p:cNvSpPr>
              <a:spLocks noChangeArrowheads="1"/>
            </p:cNvSpPr>
            <p:nvPr/>
          </p:nvSpPr>
          <p:spPr bwMode="auto">
            <a:xfrm>
              <a:off x="206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4" name="AutoShape 22"/>
            <p:cNvSpPr>
              <a:spLocks noChangeArrowheads="1"/>
            </p:cNvSpPr>
            <p:nvPr/>
          </p:nvSpPr>
          <p:spPr bwMode="auto">
            <a:xfrm>
              <a:off x="302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5" name="AutoShape 23"/>
            <p:cNvSpPr>
              <a:spLocks noChangeArrowheads="1"/>
            </p:cNvSpPr>
            <p:nvPr/>
          </p:nvSpPr>
          <p:spPr bwMode="auto">
            <a:xfrm>
              <a:off x="398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6" name="AutoShape 24"/>
            <p:cNvSpPr>
              <a:spLocks noChangeArrowheads="1"/>
            </p:cNvSpPr>
            <p:nvPr/>
          </p:nvSpPr>
          <p:spPr bwMode="auto">
            <a:xfrm>
              <a:off x="4944" y="3894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7" name="Text Box 25"/>
            <p:cNvSpPr txBox="1">
              <a:spLocks noChangeArrowheads="1"/>
            </p:cNvSpPr>
            <p:nvPr/>
          </p:nvSpPr>
          <p:spPr bwMode="auto">
            <a:xfrm>
              <a:off x="144" y="391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  Disc Type </a:t>
              </a:r>
            </a:p>
          </p:txBody>
        </p:sp>
        <p:sp>
          <p:nvSpPr>
            <p:cNvPr id="20498" name="Text Box 26"/>
            <p:cNvSpPr txBox="1">
              <a:spLocks noChangeArrowheads="1"/>
            </p:cNvSpPr>
            <p:nvPr/>
          </p:nvSpPr>
          <p:spPr bwMode="auto">
            <a:xfrm>
              <a:off x="1152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20499" name="Text Box 27"/>
            <p:cNvSpPr txBox="1">
              <a:spLocks noChangeArrowheads="1"/>
            </p:cNvSpPr>
            <p:nvPr/>
          </p:nvSpPr>
          <p:spPr bwMode="auto">
            <a:xfrm>
              <a:off x="2112" y="391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20500" name="Text Box 28"/>
            <p:cNvSpPr txBox="1">
              <a:spLocks noChangeArrowheads="1"/>
            </p:cNvSpPr>
            <p:nvPr/>
          </p:nvSpPr>
          <p:spPr bwMode="auto">
            <a:xfrm>
              <a:off x="3024" y="3958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Submit Order</a:t>
              </a:r>
            </a:p>
          </p:txBody>
        </p:sp>
        <p:sp>
          <p:nvSpPr>
            <p:cNvPr id="20501" name="Text Box 29"/>
            <p:cNvSpPr txBox="1">
              <a:spLocks noChangeArrowheads="1"/>
            </p:cNvSpPr>
            <p:nvPr/>
          </p:nvSpPr>
          <p:spPr bwMode="auto">
            <a:xfrm>
              <a:off x="3984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 Confirmation #</a:t>
              </a:r>
            </a:p>
          </p:txBody>
        </p:sp>
        <p:sp>
          <p:nvSpPr>
            <p:cNvPr id="20502" name="Text Box 30"/>
            <p:cNvSpPr txBox="1">
              <a:spLocks noChangeArrowheads="1"/>
            </p:cNvSpPr>
            <p:nvPr/>
          </p:nvSpPr>
          <p:spPr bwMode="auto">
            <a:xfrm>
              <a:off x="4992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6214730" y="2209800"/>
            <a:ext cx="2209800" cy="18891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/>
              <a:t>Please note:</a:t>
            </a:r>
            <a:r>
              <a:rPr lang="en-US" altLang="en-US" sz="1600" b="0" dirty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b="0" dirty="0"/>
              <a:t>Be sure to make any changes at this point. Once an order is submitted, the order cannot be changed or cancelled.</a:t>
            </a:r>
          </a:p>
        </p:txBody>
      </p:sp>
      <p:pic>
        <p:nvPicPr>
          <p:cNvPr id="2048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105400"/>
            <a:ext cx="17653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3" y="1714604"/>
            <a:ext cx="5392873" cy="372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Topics Covered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the System is</a:t>
            </a:r>
          </a:p>
          <a:p>
            <a:pPr eaLnBrk="1" hangingPunct="1"/>
            <a:r>
              <a:rPr lang="en-US" altLang="en-US" dirty="0" smtClean="0"/>
              <a:t>How to Access the System</a:t>
            </a:r>
          </a:p>
          <a:p>
            <a:pPr eaLnBrk="1" hangingPunct="1"/>
            <a:r>
              <a:rPr lang="en-US" altLang="en-US" dirty="0" smtClean="0"/>
              <a:t>How to create an order (the order process)</a:t>
            </a:r>
          </a:p>
          <a:p>
            <a:pPr eaLnBrk="1" hangingPunct="1"/>
            <a:r>
              <a:rPr lang="en-US" altLang="en-US" dirty="0" smtClean="0"/>
              <a:t>How to search for an order</a:t>
            </a:r>
          </a:p>
          <a:p>
            <a:pPr eaLnBrk="1" hangingPunct="1"/>
            <a:r>
              <a:rPr lang="en-US" altLang="en-US" dirty="0" smtClean="0"/>
              <a:t>How to manage your subscription list </a:t>
            </a:r>
          </a:p>
          <a:p>
            <a:pPr lvl="1" eaLnBrk="1" hangingPunct="1"/>
            <a:r>
              <a:rPr lang="en-US" altLang="en-US" sz="2600" dirty="0" smtClean="0"/>
              <a:t>Review subscription history</a:t>
            </a:r>
          </a:p>
          <a:p>
            <a:pPr lvl="1" eaLnBrk="1" hangingPunct="1"/>
            <a:r>
              <a:rPr lang="en-US" altLang="en-US" sz="2600" dirty="0" smtClean="0"/>
              <a:t>Review Dealer Position</a:t>
            </a:r>
            <a:r>
              <a:rPr lang="en-US" altLang="en-US" sz="2500" dirty="0" smtClean="0"/>
              <a:t> </a:t>
            </a:r>
          </a:p>
          <a:p>
            <a:pPr lvl="1" eaLnBrk="1" hangingPunct="1"/>
            <a:r>
              <a:rPr lang="en-US" altLang="en-US" sz="2500" dirty="0" smtClean="0"/>
              <a:t>Review and/or change</a:t>
            </a:r>
            <a:r>
              <a:rPr lang="en-US" altLang="en-US" sz="2600" dirty="0" smtClean="0"/>
              <a:t> the quantity in an order</a:t>
            </a:r>
          </a:p>
          <a:p>
            <a:pPr lvl="1" eaLnBrk="1" hangingPunct="1"/>
            <a:r>
              <a:rPr lang="en-US" altLang="en-US" sz="2600" dirty="0" smtClean="0"/>
              <a:t>Delete subscriptions</a:t>
            </a:r>
          </a:p>
          <a:p>
            <a:pPr eaLnBrk="1" hangingPunct="1"/>
            <a:endParaRPr lang="en-US" altLang="en-US" sz="2900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58" y="1143000"/>
            <a:ext cx="7239000" cy="381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Summary - continued</a:t>
            </a:r>
            <a:br>
              <a:rPr lang="en-US" altLang="en-US" sz="2800" dirty="0" smtClean="0"/>
            </a:br>
            <a:r>
              <a:rPr lang="en-US" altLang="en-US" sz="2800" dirty="0" smtClean="0"/>
              <a:t>Verify – Modify – Submit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grpSp>
        <p:nvGrpSpPr>
          <p:cNvPr id="20484" name="Group 31"/>
          <p:cNvGrpSpPr>
            <a:grpSpLocks/>
          </p:cNvGrpSpPr>
          <p:nvPr/>
        </p:nvGrpSpPr>
        <p:grpSpPr bwMode="auto">
          <a:xfrm>
            <a:off x="228600" y="5435600"/>
            <a:ext cx="8915400" cy="609600"/>
            <a:chOff x="144" y="3894"/>
            <a:chExt cx="5616" cy="384"/>
          </a:xfrm>
        </p:grpSpPr>
        <p:sp>
          <p:nvSpPr>
            <p:cNvPr id="20491" name="AutoShape 19"/>
            <p:cNvSpPr>
              <a:spLocks noChangeArrowheads="1"/>
            </p:cNvSpPr>
            <p:nvPr/>
          </p:nvSpPr>
          <p:spPr bwMode="auto">
            <a:xfrm>
              <a:off x="14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2" name="AutoShape 20"/>
            <p:cNvSpPr>
              <a:spLocks noChangeArrowheads="1"/>
            </p:cNvSpPr>
            <p:nvPr/>
          </p:nvSpPr>
          <p:spPr bwMode="auto">
            <a:xfrm>
              <a:off x="110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3" name="AutoShape 21"/>
            <p:cNvSpPr>
              <a:spLocks noChangeArrowheads="1"/>
            </p:cNvSpPr>
            <p:nvPr/>
          </p:nvSpPr>
          <p:spPr bwMode="auto">
            <a:xfrm>
              <a:off x="206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4" name="AutoShape 22"/>
            <p:cNvSpPr>
              <a:spLocks noChangeArrowheads="1"/>
            </p:cNvSpPr>
            <p:nvPr/>
          </p:nvSpPr>
          <p:spPr bwMode="auto">
            <a:xfrm>
              <a:off x="302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5" name="AutoShape 23"/>
            <p:cNvSpPr>
              <a:spLocks noChangeArrowheads="1"/>
            </p:cNvSpPr>
            <p:nvPr/>
          </p:nvSpPr>
          <p:spPr bwMode="auto">
            <a:xfrm>
              <a:off x="3984" y="3910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6" name="AutoShape 24"/>
            <p:cNvSpPr>
              <a:spLocks noChangeArrowheads="1"/>
            </p:cNvSpPr>
            <p:nvPr/>
          </p:nvSpPr>
          <p:spPr bwMode="auto">
            <a:xfrm>
              <a:off x="4944" y="3894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0497" name="Text Box 25"/>
            <p:cNvSpPr txBox="1">
              <a:spLocks noChangeArrowheads="1"/>
            </p:cNvSpPr>
            <p:nvPr/>
          </p:nvSpPr>
          <p:spPr bwMode="auto">
            <a:xfrm>
              <a:off x="144" y="391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  Disc Type </a:t>
              </a:r>
            </a:p>
          </p:txBody>
        </p:sp>
        <p:sp>
          <p:nvSpPr>
            <p:cNvPr id="20498" name="Text Box 26"/>
            <p:cNvSpPr txBox="1">
              <a:spLocks noChangeArrowheads="1"/>
            </p:cNvSpPr>
            <p:nvPr/>
          </p:nvSpPr>
          <p:spPr bwMode="auto">
            <a:xfrm>
              <a:off x="1152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20499" name="Text Box 27"/>
            <p:cNvSpPr txBox="1">
              <a:spLocks noChangeArrowheads="1"/>
            </p:cNvSpPr>
            <p:nvPr/>
          </p:nvSpPr>
          <p:spPr bwMode="auto">
            <a:xfrm>
              <a:off x="2112" y="391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20500" name="Text Box 28"/>
            <p:cNvSpPr txBox="1">
              <a:spLocks noChangeArrowheads="1"/>
            </p:cNvSpPr>
            <p:nvPr/>
          </p:nvSpPr>
          <p:spPr bwMode="auto">
            <a:xfrm>
              <a:off x="3024" y="3958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Submit Order</a:t>
              </a:r>
            </a:p>
          </p:txBody>
        </p:sp>
        <p:sp>
          <p:nvSpPr>
            <p:cNvPr id="20501" name="Text Box 29"/>
            <p:cNvSpPr txBox="1">
              <a:spLocks noChangeArrowheads="1"/>
            </p:cNvSpPr>
            <p:nvPr/>
          </p:nvSpPr>
          <p:spPr bwMode="auto">
            <a:xfrm>
              <a:off x="3984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 Confirmation #</a:t>
              </a:r>
            </a:p>
          </p:txBody>
        </p:sp>
        <p:sp>
          <p:nvSpPr>
            <p:cNvPr id="20502" name="Text Box 30"/>
            <p:cNvSpPr txBox="1">
              <a:spLocks noChangeArrowheads="1"/>
            </p:cNvSpPr>
            <p:nvPr/>
          </p:nvSpPr>
          <p:spPr bwMode="auto">
            <a:xfrm>
              <a:off x="4992" y="391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6243918" y="1657275"/>
            <a:ext cx="2209800" cy="164352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b="1" dirty="0">
                <a:latin typeface="+mn-lt"/>
              </a:rPr>
              <a:t>Please note: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b="0" dirty="0">
                <a:latin typeface="+mn-lt"/>
              </a:rPr>
              <a:t>Be sure to make any changes at this point. Once an order is submitted, the order cannot be changed or cancelled.</a:t>
            </a:r>
          </a:p>
        </p:txBody>
      </p:sp>
      <p:sp>
        <p:nvSpPr>
          <p:cNvPr id="20488" name="Line 25"/>
          <p:cNvSpPr>
            <a:spLocks noChangeShapeType="1"/>
          </p:cNvSpPr>
          <p:nvPr/>
        </p:nvSpPr>
        <p:spPr bwMode="auto">
          <a:xfrm flipH="1">
            <a:off x="4953000" y="4495800"/>
            <a:ext cx="762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243918" y="3957191"/>
            <a:ext cx="2290482" cy="107721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0" dirty="0">
                <a:latin typeface="+mn-lt"/>
              </a:rPr>
              <a:t>Enter additional email addresses for someone else to receive a confirmation of the order.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" y="1657275"/>
            <a:ext cx="5766391" cy="373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076575"/>
            <a:ext cx="435768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606800"/>
            <a:ext cx="268605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76575"/>
            <a:ext cx="41052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itle 1"/>
          <p:cNvSpPr>
            <a:spLocks noGrp="1"/>
          </p:cNvSpPr>
          <p:nvPr>
            <p:ph type="title"/>
          </p:nvPr>
        </p:nvSpPr>
        <p:spPr>
          <a:xfrm>
            <a:off x="471488" y="1066800"/>
            <a:ext cx="8229600" cy="731838"/>
          </a:xfrm>
        </p:spPr>
        <p:txBody>
          <a:bodyPr/>
          <a:lstStyle/>
          <a:p>
            <a:r>
              <a:rPr lang="en-US" altLang="en-US" sz="2800" dirty="0" smtClean="0"/>
              <a:t>Shipping Selection Examples</a:t>
            </a:r>
          </a:p>
        </p:txBody>
      </p:sp>
      <p:sp>
        <p:nvSpPr>
          <p:cNvPr id="69638" name="Text Placeholder 2"/>
          <p:cNvSpPr>
            <a:spLocks noGrp="1"/>
          </p:cNvSpPr>
          <p:nvPr>
            <p:ph type="body" idx="1"/>
          </p:nvPr>
        </p:nvSpPr>
        <p:spPr>
          <a:xfrm>
            <a:off x="225425" y="2074863"/>
            <a:ext cx="4040188" cy="639762"/>
          </a:xfrm>
        </p:spPr>
        <p:txBody>
          <a:bodyPr/>
          <a:lstStyle/>
          <a:p>
            <a:pPr algn="ctr"/>
            <a:r>
              <a:rPr lang="en-US" altLang="en-US" u="sng" dirty="0" smtClean="0"/>
              <a:t>International</a:t>
            </a:r>
          </a:p>
        </p:txBody>
      </p:sp>
      <p:sp>
        <p:nvSpPr>
          <p:cNvPr id="696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813" y="2074863"/>
            <a:ext cx="4041775" cy="639762"/>
          </a:xfrm>
        </p:spPr>
        <p:txBody>
          <a:bodyPr/>
          <a:lstStyle/>
          <a:p>
            <a:pPr algn="ctr"/>
            <a:r>
              <a:rPr lang="en-US" altLang="en-US" u="sng" smtClean="0"/>
              <a:t>United States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3552825"/>
            <a:ext cx="24939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844925"/>
            <a:ext cx="249555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919538"/>
            <a:ext cx="2686050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685800"/>
          </a:xfrm>
        </p:spPr>
        <p:txBody>
          <a:bodyPr/>
          <a:lstStyle/>
          <a:p>
            <a:r>
              <a:rPr lang="en-US" altLang="en-US" sz="2800" dirty="0" smtClean="0"/>
              <a:t>Order Summary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0" y="1447800"/>
            <a:ext cx="569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7132" y="4732337"/>
            <a:ext cx="2287587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latin typeface="+mj-lt"/>
              </a:rPr>
              <a:t>Payment Method:</a:t>
            </a:r>
          </a:p>
          <a:p>
            <a:pPr>
              <a:defRPr/>
            </a:pPr>
            <a:r>
              <a:rPr lang="en-US" sz="1600" b="0" dirty="0"/>
              <a:t>Purchase Order, Visa or </a:t>
            </a:r>
            <a:r>
              <a:rPr lang="en-US" sz="1600" b="0" dirty="0" err="1"/>
              <a:t>Mastercard</a:t>
            </a:r>
            <a:endParaRPr lang="en-US" sz="1600" b="0" dirty="0"/>
          </a:p>
        </p:txBody>
      </p:sp>
      <p:sp>
        <p:nvSpPr>
          <p:cNvPr id="2" name="Rectangle 1"/>
          <p:cNvSpPr/>
          <p:nvPr/>
        </p:nvSpPr>
        <p:spPr>
          <a:xfrm>
            <a:off x="4953000" y="1676400"/>
            <a:ext cx="283527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Shipping costs for initial orders are the responsibility of the Dealer.</a:t>
            </a:r>
          </a:p>
        </p:txBody>
      </p:sp>
    </p:spTree>
    <p:extLst>
      <p:ext uri="{BB962C8B-B14F-4D97-AF65-F5344CB8AC3E}">
        <p14:creationId xmlns:p14="http://schemas.microsoft.com/office/powerpoint/2010/main" val="27889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Credit Card Information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00200"/>
            <a:ext cx="3544887" cy="404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32188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2655887"/>
            <a:ext cx="3048000" cy="15700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The credit card will not be charged until the item actually ships.</a:t>
            </a:r>
          </a:p>
        </p:txBody>
      </p:sp>
    </p:spTree>
    <p:extLst>
      <p:ext uri="{BB962C8B-B14F-4D97-AF65-F5344CB8AC3E}">
        <p14:creationId xmlns:p14="http://schemas.microsoft.com/office/powerpoint/2010/main" val="2016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PO Number Information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378325"/>
            <a:ext cx="5888037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735013" y="2208213"/>
            <a:ext cx="7543800" cy="16319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Reference field used to track shipping costs. This number will be listed on your bi-monthly bill from Midland for shipping charges.</a:t>
            </a:r>
          </a:p>
          <a:p>
            <a:pPr algn="l"/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The number can be anything, including Dealer internal Purchase Order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4404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Third Party Account Setup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44" y="1219200"/>
            <a:ext cx="3552825" cy="481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Box 3"/>
          <p:cNvSpPr txBox="1">
            <a:spLocks noChangeArrowheads="1"/>
          </p:cNvSpPr>
          <p:nvPr/>
        </p:nvSpPr>
        <p:spPr bwMode="auto">
          <a:xfrm>
            <a:off x="6477000" y="2673350"/>
            <a:ext cx="2516188" cy="22463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ALL orders with a United States address must ship using UPS, even if you have an account with a different carrier.</a:t>
            </a:r>
          </a:p>
        </p:txBody>
      </p:sp>
      <p:sp>
        <p:nvSpPr>
          <p:cNvPr id="75782" name="TextBox 4"/>
          <p:cNvSpPr txBox="1">
            <a:spLocks noChangeArrowheads="1"/>
          </p:cNvSpPr>
          <p:nvPr/>
        </p:nvSpPr>
        <p:spPr bwMode="auto">
          <a:xfrm>
            <a:off x="259976" y="2057400"/>
            <a:ext cx="2286000" cy="34782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It is the Dealer’s responsibility to make sure that this information is </a:t>
            </a:r>
            <a:r>
              <a:rPr lang="en-US" altLang="en-US" sz="2000" b="0" dirty="0" smtClean="0">
                <a:solidFill>
                  <a:srgbClr val="000000"/>
                </a:solidFill>
                <a:latin typeface="Arial" charset="0"/>
              </a:rPr>
              <a:t>correct</a:t>
            </a:r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altLang="en-US" sz="2000" b="0" dirty="0">
                <a:solidFill>
                  <a:srgbClr val="000000"/>
                </a:solidFill>
                <a:latin typeface="Arial" charset="0"/>
              </a:rPr>
              <a:t>If it is incorrect, the system will automatically charge you through Midland.</a:t>
            </a:r>
          </a:p>
        </p:txBody>
      </p:sp>
    </p:spTree>
    <p:extLst>
      <p:ext uri="{BB962C8B-B14F-4D97-AF65-F5344CB8AC3E}">
        <p14:creationId xmlns:p14="http://schemas.microsoft.com/office/powerpoint/2010/main" val="41673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592387"/>
            <a:ext cx="4159250" cy="315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Third Party Account Selection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592387"/>
            <a:ext cx="4343400" cy="225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6096000" y="3444080"/>
            <a:ext cx="2743200" cy="54768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47650" y="3016250"/>
            <a:ext cx="2505075" cy="36671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76808" name="TextBox 3"/>
          <p:cNvSpPr txBox="1">
            <a:spLocks noChangeArrowheads="1"/>
          </p:cNvSpPr>
          <p:nvPr/>
        </p:nvSpPr>
        <p:spPr bwMode="auto">
          <a:xfrm>
            <a:off x="238125" y="1550987"/>
            <a:ext cx="4149725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You must choose the YES button on the Shipping Options page.</a:t>
            </a:r>
          </a:p>
        </p:txBody>
      </p:sp>
      <p:sp>
        <p:nvSpPr>
          <p:cNvPr id="76809" name="TextBox 4"/>
          <p:cNvSpPr txBox="1">
            <a:spLocks noChangeArrowheads="1"/>
          </p:cNvSpPr>
          <p:nvPr/>
        </p:nvSpPr>
        <p:spPr bwMode="auto">
          <a:xfrm>
            <a:off x="4714875" y="1539875"/>
            <a:ext cx="4219575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Then you may select the Account you have already set up on the site.</a:t>
            </a:r>
          </a:p>
        </p:txBody>
      </p:sp>
      <p:cxnSp>
        <p:nvCxnSpPr>
          <p:cNvPr id="76810" name="Straight Arrow Connector 8"/>
          <p:cNvCxnSpPr>
            <a:cxnSpLocks noChangeShapeType="1"/>
            <a:stCxn id="76808" idx="2"/>
          </p:cNvCxnSpPr>
          <p:nvPr/>
        </p:nvCxnSpPr>
        <p:spPr bwMode="auto">
          <a:xfrm>
            <a:off x="2312988" y="2259012"/>
            <a:ext cx="4762" cy="333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Straight Arrow Connector 10"/>
          <p:cNvCxnSpPr>
            <a:cxnSpLocks noChangeShapeType="1"/>
            <a:stCxn id="76809" idx="2"/>
          </p:cNvCxnSpPr>
          <p:nvPr/>
        </p:nvCxnSpPr>
        <p:spPr bwMode="auto">
          <a:xfrm>
            <a:off x="6824663" y="2247900"/>
            <a:ext cx="4762" cy="3444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37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Confirmation</a:t>
            </a:r>
          </a:p>
        </p:txBody>
      </p:sp>
      <p:grpSp>
        <p:nvGrpSpPr>
          <p:cNvPr id="24580" name="Group 19"/>
          <p:cNvGrpSpPr>
            <a:grpSpLocks/>
          </p:cNvGrpSpPr>
          <p:nvPr/>
        </p:nvGrpSpPr>
        <p:grpSpPr bwMode="auto">
          <a:xfrm>
            <a:off x="228600" y="5435600"/>
            <a:ext cx="8915400" cy="609600"/>
            <a:chOff x="120" y="3536"/>
            <a:chExt cx="5616" cy="384"/>
          </a:xfrm>
        </p:grpSpPr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12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1074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204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300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3984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4920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120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 Disc Type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112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088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3000" y="360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96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/>
                <a:t>Receive  Confirmation #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496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Check Order Status</a:t>
              </a:r>
            </a:p>
          </p:txBody>
        </p:sp>
      </p:grpSp>
      <p:sp>
        <p:nvSpPr>
          <p:cNvPr id="24581" name="Text Box 20"/>
          <p:cNvSpPr txBox="1">
            <a:spLocks noChangeArrowheads="1"/>
          </p:cNvSpPr>
          <p:nvPr/>
        </p:nvSpPr>
        <p:spPr bwMode="auto">
          <a:xfrm>
            <a:off x="2438400" y="3443287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dirty="0"/>
              <a:t>Confirmation email follows on next page</a:t>
            </a:r>
          </a:p>
        </p:txBody>
      </p:sp>
      <p:pic>
        <p:nvPicPr>
          <p:cNvPr id="2458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50" y="1981200"/>
            <a:ext cx="6400800" cy="120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Email Confirmation of Order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1976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2628900"/>
          </a:xfrm>
        </p:spPr>
        <p:txBody>
          <a:bodyPr/>
          <a:lstStyle/>
          <a:p>
            <a:r>
              <a:rPr lang="en-US" altLang="en-US" dirty="0" smtClean="0"/>
              <a:t>Order Search &amp; Details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Caterpillar: Confidential Yellow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3429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The management of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 smtClean="0"/>
              <a:t>SIS </a:t>
            </a:r>
            <a:r>
              <a:rPr lang="en-US" altLang="en-US" dirty="0" smtClean="0"/>
              <a:t>DVD, </a:t>
            </a:r>
            <a:r>
              <a:rPr lang="en-US" altLang="en-US" dirty="0" smtClean="0"/>
              <a:t>Cat ET </a:t>
            </a:r>
            <a:r>
              <a:rPr lang="en-US" altLang="en-US" dirty="0" smtClean="0"/>
              <a:t>disks, and Second-Level Dealer Packages is</a:t>
            </a:r>
            <a:r>
              <a:rPr lang="en-US" altLang="en-US" dirty="0" smtClean="0"/>
              <a:t> </a:t>
            </a:r>
            <a:r>
              <a:rPr lang="en-US" altLang="en-US" dirty="0" smtClean="0"/>
              <a:t>completed through the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 smtClean="0">
                <a:latin typeface="Arial Black" pitchFamily="34" charset="0"/>
              </a:rPr>
              <a:t>S</a:t>
            </a:r>
            <a:r>
              <a:rPr lang="en-US" altLang="en-US" dirty="0" smtClean="0"/>
              <a:t>ervice </a:t>
            </a:r>
            <a:r>
              <a:rPr lang="en-US" altLang="en-US" dirty="0" smtClean="0">
                <a:latin typeface="Arial Black" pitchFamily="34" charset="0"/>
              </a:rPr>
              <a:t>S</a:t>
            </a:r>
            <a:r>
              <a:rPr lang="en-US" altLang="en-US" dirty="0" smtClean="0"/>
              <a:t>oftware </a:t>
            </a:r>
            <a:r>
              <a:rPr lang="en-US" altLang="en-US" dirty="0" smtClean="0">
                <a:latin typeface="Arial Black" pitchFamily="34" charset="0"/>
              </a:rPr>
              <a:t>P</a:t>
            </a:r>
            <a:r>
              <a:rPr lang="en-US" altLang="en-US" dirty="0" smtClean="0"/>
              <a:t>roduct </a:t>
            </a:r>
            <a:r>
              <a:rPr lang="en-US" altLang="en-US" dirty="0" smtClean="0">
                <a:latin typeface="Arial Black" pitchFamily="34" charset="0"/>
              </a:rPr>
              <a:t>O</a:t>
            </a:r>
            <a:r>
              <a:rPr lang="en-US" altLang="en-US" dirty="0" smtClean="0"/>
              <a:t>rdering </a:t>
            </a:r>
            <a:r>
              <a:rPr lang="en-US" altLang="en-US" dirty="0" smtClean="0">
                <a:latin typeface="Arial Black" pitchFamily="34" charset="0"/>
              </a:rPr>
              <a:t>S</a:t>
            </a:r>
            <a:r>
              <a:rPr lang="en-US" altLang="en-US" dirty="0" smtClean="0"/>
              <a:t>ystem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r>
              <a:rPr lang="en-US" altLang="en-US" sz="4000" b="1" dirty="0" smtClean="0"/>
              <a:t>SSPOS</a:t>
            </a:r>
            <a:r>
              <a:rPr lang="en-US" altLang="en-US" sz="4000" dirty="0" smtClean="0"/>
              <a:t> 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917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Search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1524000"/>
            <a:ext cx="67897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" y="2514600"/>
            <a:ext cx="86471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28600" y="5382858"/>
            <a:ext cx="8915400" cy="609600"/>
            <a:chOff x="120" y="3536"/>
            <a:chExt cx="5616" cy="384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12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108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204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300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396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4920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20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Disc Type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12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2088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000" y="360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 dirty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6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Confirmation #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96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Check Order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0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Search Results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228600" y="5382858"/>
            <a:ext cx="8915400" cy="609600"/>
            <a:chOff x="120" y="3536"/>
            <a:chExt cx="5616" cy="384"/>
          </a:xfrm>
        </p:grpSpPr>
        <p:sp>
          <p:nvSpPr>
            <p:cNvPr id="28682" name="AutoShape 13"/>
            <p:cNvSpPr>
              <a:spLocks noChangeArrowheads="1"/>
            </p:cNvSpPr>
            <p:nvPr/>
          </p:nvSpPr>
          <p:spPr bwMode="auto">
            <a:xfrm>
              <a:off x="12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3" name="AutoShape 14"/>
            <p:cNvSpPr>
              <a:spLocks noChangeArrowheads="1"/>
            </p:cNvSpPr>
            <p:nvPr/>
          </p:nvSpPr>
          <p:spPr bwMode="auto">
            <a:xfrm>
              <a:off x="108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4" name="AutoShape 15"/>
            <p:cNvSpPr>
              <a:spLocks noChangeArrowheads="1"/>
            </p:cNvSpPr>
            <p:nvPr/>
          </p:nvSpPr>
          <p:spPr bwMode="auto">
            <a:xfrm>
              <a:off x="204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5" name="AutoShape 16"/>
            <p:cNvSpPr>
              <a:spLocks noChangeArrowheads="1"/>
            </p:cNvSpPr>
            <p:nvPr/>
          </p:nvSpPr>
          <p:spPr bwMode="auto">
            <a:xfrm>
              <a:off x="300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6" name="AutoShape 17"/>
            <p:cNvSpPr>
              <a:spLocks noChangeArrowheads="1"/>
            </p:cNvSpPr>
            <p:nvPr/>
          </p:nvSpPr>
          <p:spPr bwMode="auto">
            <a:xfrm>
              <a:off x="3960" y="3552"/>
              <a:ext cx="960" cy="336"/>
            </a:xfrm>
            <a:prstGeom prst="homePlate">
              <a:avLst>
                <a:gd name="adj" fmla="val 71429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7" name="AutoShape 18"/>
            <p:cNvSpPr>
              <a:spLocks noChangeArrowheads="1"/>
            </p:cNvSpPr>
            <p:nvPr/>
          </p:nvSpPr>
          <p:spPr bwMode="auto">
            <a:xfrm>
              <a:off x="4920" y="3536"/>
              <a:ext cx="768" cy="384"/>
            </a:xfrm>
            <a:prstGeom prst="flowChartPreparation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20" y="35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Select        Disc Type</a:t>
              </a:r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112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Add to Shopping Cart</a:t>
              </a:r>
            </a:p>
          </p:txBody>
        </p:sp>
        <p:sp>
          <p:nvSpPr>
            <p:cNvPr id="28690" name="Text Box 21"/>
            <p:cNvSpPr txBox="1">
              <a:spLocks noChangeArrowheads="1"/>
            </p:cNvSpPr>
            <p:nvPr/>
          </p:nvSpPr>
          <p:spPr bwMode="auto">
            <a:xfrm>
              <a:off x="2088" y="355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Verify Shipping Info &amp; Contents</a:t>
              </a:r>
            </a:p>
          </p:txBody>
        </p:sp>
        <p:sp>
          <p:nvSpPr>
            <p:cNvPr id="28691" name="Text Box 22"/>
            <p:cNvSpPr txBox="1">
              <a:spLocks noChangeArrowheads="1"/>
            </p:cNvSpPr>
            <p:nvPr/>
          </p:nvSpPr>
          <p:spPr bwMode="auto">
            <a:xfrm>
              <a:off x="3000" y="3600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 dirty="0">
                  <a:solidFill>
                    <a:schemeClr val="bg2"/>
                  </a:solidFill>
                </a:rPr>
                <a:t>Submit Order</a:t>
              </a:r>
            </a:p>
          </p:txBody>
        </p:sp>
        <p:sp>
          <p:nvSpPr>
            <p:cNvPr id="28692" name="Text Box 23"/>
            <p:cNvSpPr txBox="1">
              <a:spLocks noChangeArrowheads="1"/>
            </p:cNvSpPr>
            <p:nvPr/>
          </p:nvSpPr>
          <p:spPr bwMode="auto">
            <a:xfrm>
              <a:off x="3960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0">
                  <a:solidFill>
                    <a:schemeClr val="bg2"/>
                  </a:solidFill>
                </a:rPr>
                <a:t>Receive Confirmation #</a:t>
              </a:r>
            </a:p>
          </p:txBody>
        </p:sp>
        <p:sp>
          <p:nvSpPr>
            <p:cNvPr id="28693" name="Text Box 24"/>
            <p:cNvSpPr txBox="1">
              <a:spLocks noChangeArrowheads="1"/>
            </p:cNvSpPr>
            <p:nvPr/>
          </p:nvSpPr>
          <p:spPr bwMode="auto">
            <a:xfrm>
              <a:off x="4968" y="355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/>
                <a:t>Check Order Status</a:t>
              </a: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769100" y="3078683"/>
            <a:ext cx="2171700" cy="14478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defRPr/>
            </a:pPr>
            <a:r>
              <a:rPr lang="en-US" sz="1600" u="sng" dirty="0">
                <a:latin typeface="+mn-lt"/>
              </a:rPr>
              <a:t>Status Listings: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US" sz="1600" dirty="0">
                <a:latin typeface="+mn-lt"/>
              </a:rPr>
              <a:t>Pending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US" sz="1600" dirty="0">
                <a:latin typeface="+mn-lt"/>
              </a:rPr>
              <a:t>In Process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US" sz="1600" dirty="0">
                <a:latin typeface="+mn-lt"/>
              </a:rPr>
              <a:t>Shipped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879" y="3479527"/>
            <a:ext cx="2532095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dirty="0">
                <a:cs typeface="Arial" panose="020B0604020202020204" pitchFamily="34" charset="0"/>
              </a:rPr>
              <a:t>Selecting order number provides more detail</a:t>
            </a:r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600200"/>
            <a:ext cx="8867775" cy="12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2537" name="Picture 9" descr="Pointing Finger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3460"/>
            <a:ext cx="28971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Details</a:t>
            </a:r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6781800" y="3657600"/>
            <a:ext cx="1905000" cy="1676400"/>
            <a:chOff x="1200" y="2208"/>
            <a:chExt cx="1584" cy="1296"/>
          </a:xfrm>
        </p:grpSpPr>
        <p:sp>
          <p:nvSpPr>
            <p:cNvPr id="29703" name="AutoShape 8"/>
            <p:cNvSpPr>
              <a:spLocks noChangeArrowheads="1"/>
            </p:cNvSpPr>
            <p:nvPr/>
          </p:nvSpPr>
          <p:spPr bwMode="auto">
            <a:xfrm>
              <a:off x="1200" y="2208"/>
              <a:ext cx="1584" cy="129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" charset="0"/>
              </a:endParaRPr>
            </a:p>
          </p:txBody>
        </p:sp>
        <p:sp>
          <p:nvSpPr>
            <p:cNvPr id="29704" name="Text Box 9"/>
            <p:cNvSpPr txBox="1">
              <a:spLocks noChangeArrowheads="1"/>
            </p:cNvSpPr>
            <p:nvPr/>
          </p:nvSpPr>
          <p:spPr bwMode="auto">
            <a:xfrm>
              <a:off x="1345" y="2490"/>
              <a:ext cx="129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0" dirty="0"/>
                <a:t>No Order Changes Allowed</a:t>
              </a: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324600" y="2057400"/>
            <a:ext cx="2324100" cy="5847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dirty="0">
                <a:latin typeface="+mn-lt"/>
              </a:rPr>
              <a:t>Orders are processed at the end of each business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4101"/>
            <a:ext cx="5336880" cy="34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Order Details Updated</a:t>
            </a:r>
            <a:br>
              <a:rPr lang="en-US" altLang="en-US" sz="2800" dirty="0" smtClean="0"/>
            </a:br>
            <a:r>
              <a:rPr lang="en-US" altLang="en-US" sz="2800" dirty="0" smtClean="0"/>
              <a:t>with Shipping &amp; Tracking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0" y="1752599"/>
            <a:ext cx="5924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2270" y="2422451"/>
            <a:ext cx="1524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85800" y="29845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Dealer Position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Caterpillar: Confidential Yellow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1119"/>
            <a:ext cx="1488028" cy="12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Caterpillar: Confidential Yellow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76275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Create or Edit Dealer Position</a:t>
            </a:r>
            <a:r>
              <a:rPr lang="en-US" altLang="en-US" sz="4200" dirty="0" smtClean="0"/>
              <a:t/>
            </a:r>
            <a:br>
              <a:rPr lang="en-US" altLang="en-US" sz="4200" dirty="0" smtClean="0"/>
            </a:br>
            <a:endParaRPr lang="en-US" altLang="en-US" sz="1400" dirty="0" smtClean="0">
              <a:latin typeface="Arial" charset="0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819400" y="1524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 Bold" charset="0"/>
              </a:rPr>
              <a:t>Dealer position </a:t>
            </a:r>
            <a:r>
              <a:rPr lang="en-US" altLang="en-US" sz="1800" b="0" dirty="0"/>
              <a:t>– unique short-hand for a specific address/attention combination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" y="2667000"/>
            <a:ext cx="88677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7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1279525"/>
            <a:ext cx="7381875" cy="35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Caterpillar: Confidential Yellow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Create Dealer Position – cont.</a:t>
            </a:r>
          </a:p>
        </p:txBody>
      </p:sp>
      <p:cxnSp>
        <p:nvCxnSpPr>
          <p:cNvPr id="33797" name="Straight Arrow Connector 9"/>
          <p:cNvCxnSpPr>
            <a:cxnSpLocks noChangeShapeType="1"/>
          </p:cNvCxnSpPr>
          <p:nvPr/>
        </p:nvCxnSpPr>
        <p:spPr bwMode="auto">
          <a:xfrm flipH="1" flipV="1">
            <a:off x="2416352" y="3657600"/>
            <a:ext cx="423863" cy="1971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927847" y="4724400"/>
            <a:ext cx="3505200" cy="11430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/>
              <a:t>Upon choosing your Dealer, a unique Dealer Position automatically populates. The Dealer Position cannot be manually changed or entered. This is a protected field – non editable.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b="0" dirty="0"/>
          </a:p>
        </p:txBody>
      </p:sp>
      <p:pic>
        <p:nvPicPr>
          <p:cNvPr id="3379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89" y="2286000"/>
            <a:ext cx="33337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685800"/>
          </a:xfrm>
        </p:spPr>
        <p:txBody>
          <a:bodyPr/>
          <a:lstStyle/>
          <a:p>
            <a:r>
              <a:rPr lang="en-US" altLang="en-US" dirty="0" smtClean="0"/>
              <a:t>Manage Subscription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Caterpillar: Confidential Yellow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Manage Subscription </a:t>
            </a:r>
          </a:p>
        </p:txBody>
      </p:sp>
      <p:pic>
        <p:nvPicPr>
          <p:cNvPr id="3584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5" y="1295400"/>
            <a:ext cx="141612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9" y="2895600"/>
            <a:ext cx="8928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94660" y="457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  <a:latin typeface="Arial Bold" charset="0"/>
              </a:rPr>
              <a:t>Manage Subscription</a:t>
            </a: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4" y="2020093"/>
            <a:ext cx="36576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8" name="Straight Arrow Connector 3"/>
          <p:cNvCxnSpPr>
            <a:cxnSpLocks noChangeShapeType="1"/>
          </p:cNvCxnSpPr>
          <p:nvPr/>
        </p:nvCxnSpPr>
        <p:spPr bwMode="auto">
          <a:xfrm>
            <a:off x="478465" y="1701800"/>
            <a:ext cx="0" cy="3048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09" y="3481369"/>
            <a:ext cx="4095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0" name="Elbow Connector 6"/>
          <p:cNvCxnSpPr>
            <a:cxnSpLocks noChangeShapeType="1"/>
          </p:cNvCxnSpPr>
          <p:nvPr/>
        </p:nvCxnSpPr>
        <p:spPr bwMode="auto">
          <a:xfrm rot="5400000">
            <a:off x="1784202" y="1919269"/>
            <a:ext cx="1778000" cy="1346200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687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0" y="1143000"/>
            <a:ext cx="8801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07" y="2084387"/>
            <a:ext cx="704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31" y="3259470"/>
            <a:ext cx="270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4" name="Straight Arrow Connector 14"/>
          <p:cNvCxnSpPr>
            <a:cxnSpLocks noChangeShapeType="1"/>
          </p:cNvCxnSpPr>
          <p:nvPr/>
        </p:nvCxnSpPr>
        <p:spPr bwMode="auto">
          <a:xfrm>
            <a:off x="8534400" y="1752600"/>
            <a:ext cx="0" cy="14732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875" name="Straight Arrow Connector 16"/>
          <p:cNvCxnSpPr>
            <a:cxnSpLocks noChangeShapeType="1"/>
          </p:cNvCxnSpPr>
          <p:nvPr/>
        </p:nvCxnSpPr>
        <p:spPr bwMode="auto">
          <a:xfrm flipH="1">
            <a:off x="7771957" y="1854200"/>
            <a:ext cx="209550" cy="2032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1500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2057400"/>
            <a:ext cx="7586663" cy="3200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SSPOS </a:t>
            </a:r>
            <a:r>
              <a:rPr lang="en-US" altLang="en-US" sz="2400" dirty="0" smtClean="0"/>
              <a:t>enables the Dealer Admin the </a:t>
            </a:r>
            <a:r>
              <a:rPr lang="en-US" altLang="en-US" sz="2400" dirty="0" smtClean="0"/>
              <a:t>opportunity to: 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</a:t>
            </a:r>
            <a:r>
              <a:rPr lang="en-US" altLang="en-US" sz="2000" dirty="0" smtClean="0"/>
              <a:t>implify </a:t>
            </a:r>
            <a:r>
              <a:rPr lang="en-US" altLang="en-US" sz="2000" dirty="0" smtClean="0"/>
              <a:t>subscription management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Assume </a:t>
            </a:r>
            <a:r>
              <a:rPr lang="en-US" altLang="en-US" sz="2000" dirty="0" smtClean="0"/>
              <a:t>ordering capability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Perform </a:t>
            </a:r>
            <a:r>
              <a:rPr lang="en-US" altLang="en-US" sz="2000" dirty="0" smtClean="0"/>
              <a:t>maintenance of dealer position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Enable </a:t>
            </a:r>
            <a:r>
              <a:rPr lang="en-US" altLang="en-US" sz="2000" dirty="0" smtClean="0"/>
              <a:t>dealers to manage SIS </a:t>
            </a:r>
            <a:r>
              <a:rPr lang="en-US" altLang="en-US" sz="2000" dirty="0" smtClean="0"/>
              <a:t>DVD &amp; </a:t>
            </a:r>
            <a:r>
              <a:rPr lang="en-US" altLang="en-US" sz="2000" dirty="0" smtClean="0"/>
              <a:t>Cat ET </a:t>
            </a:r>
            <a:r>
              <a:rPr lang="en-US" altLang="en-US" sz="2000" dirty="0" smtClean="0"/>
              <a:t>media </a:t>
            </a:r>
            <a:r>
              <a:rPr lang="en-US" altLang="en-US" sz="2000" dirty="0" smtClean="0"/>
              <a:t>from one centralized website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0" indent="0" algn="ctr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626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User Management</a:t>
            </a:r>
          </a:p>
        </p:txBody>
      </p: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2667000" y="1828800"/>
            <a:ext cx="2819400" cy="5847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 smtClean="0">
                <a:latin typeface="+mn-lt"/>
              </a:rPr>
              <a:t>Requirements: A </a:t>
            </a:r>
            <a:r>
              <a:rPr lang="en-US" altLang="en-US" sz="1600" dirty="0">
                <a:latin typeface="+mn-lt"/>
              </a:rPr>
              <a:t>CWS ID </a:t>
            </a:r>
            <a:r>
              <a:rPr lang="en-US" altLang="en-US" sz="1600" b="0" dirty="0">
                <a:latin typeface="+mn-lt"/>
              </a:rPr>
              <a:t>and prior registration on the </a:t>
            </a:r>
            <a:r>
              <a:rPr lang="en-US" altLang="en-US" sz="1600" dirty="0" smtClean="0">
                <a:latin typeface="+mn-lt"/>
              </a:rPr>
              <a:t>MOOS site</a:t>
            </a:r>
            <a:endParaRPr lang="en-US" altLang="en-US" sz="1600" b="0" dirty="0">
              <a:latin typeface="+mn-lt"/>
            </a:endParaRPr>
          </a:p>
        </p:txBody>
      </p:sp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828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715000" y="1447800"/>
            <a:ext cx="3124200" cy="1200329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0" dirty="0">
                <a:latin typeface="Times" pitchFamily="18" charset="0"/>
              </a:rPr>
              <a:t>-</a:t>
            </a:r>
            <a:r>
              <a:rPr lang="en-US" sz="1600" b="0" dirty="0">
                <a:latin typeface="+mn-lt"/>
              </a:rPr>
              <a:t>SIS Administrators are automatically set up with access.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600" b="0" dirty="0">
                <a:latin typeface="+mn-lt"/>
              </a:rPr>
              <a:t>-Users can add additional users who meet the </a:t>
            </a:r>
            <a:r>
              <a:rPr lang="en-US" sz="1600" b="0" dirty="0" smtClean="0">
                <a:latin typeface="+mn-lt"/>
              </a:rPr>
              <a:t>requirements listed to the left.</a:t>
            </a:r>
            <a:endParaRPr lang="en-US" sz="1600" b="0" dirty="0">
              <a:latin typeface="+mn-lt"/>
            </a:endParaRPr>
          </a:p>
        </p:txBody>
      </p:sp>
      <p:pic>
        <p:nvPicPr>
          <p:cNvPr id="3789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68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124200"/>
            <a:ext cx="86391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987425" y="1998663"/>
            <a:ext cx="7162800" cy="708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latin typeface="Arial" charset="0"/>
              </a:rPr>
              <a:t>HELP page contains links to PDF documents for step-by-step instructions on the functions available on the site.</a:t>
            </a:r>
          </a:p>
        </p:txBody>
      </p:sp>
      <p:sp>
        <p:nvSpPr>
          <p:cNvPr id="655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 Page</a:t>
            </a:r>
          </a:p>
        </p:txBody>
      </p:sp>
      <p:sp>
        <p:nvSpPr>
          <p:cNvPr id="65542" name="Rectangle 4"/>
          <p:cNvSpPr>
            <a:spLocks noChangeArrowheads="1"/>
          </p:cNvSpPr>
          <p:nvPr/>
        </p:nvSpPr>
        <p:spPr bwMode="auto">
          <a:xfrm>
            <a:off x="7246938" y="3657600"/>
            <a:ext cx="649287" cy="3286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771900" y="4151313"/>
            <a:ext cx="167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endParaRPr lang="en-US" altLang="en-US" b="0">
              <a:solidFill>
                <a:srgbClr val="000000"/>
              </a:solidFill>
            </a:endParaRPr>
          </a:p>
        </p:txBody>
      </p:sp>
      <p:cxnSp>
        <p:nvCxnSpPr>
          <p:cNvPr id="65544" name="Straight Arrow Connector 19"/>
          <p:cNvCxnSpPr>
            <a:cxnSpLocks noChangeShapeType="1"/>
            <a:stCxn id="65539" idx="2"/>
            <a:endCxn id="65542" idx="1"/>
          </p:cNvCxnSpPr>
          <p:nvPr/>
        </p:nvCxnSpPr>
        <p:spPr bwMode="auto">
          <a:xfrm>
            <a:off x="4568825" y="2706688"/>
            <a:ext cx="2678113" cy="11160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151312"/>
            <a:ext cx="145462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848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Contact Us</a:t>
            </a:r>
          </a:p>
        </p:txBody>
      </p:sp>
      <p:sp>
        <p:nvSpPr>
          <p:cNvPr id="38916" name="Line 9"/>
          <p:cNvSpPr>
            <a:spLocks noChangeShapeType="1"/>
          </p:cNvSpPr>
          <p:nvPr/>
        </p:nvSpPr>
        <p:spPr bwMode="auto">
          <a:xfrm flipH="1">
            <a:off x="3048000" y="38100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71600"/>
            <a:ext cx="8153400" cy="76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22"/>
          <p:cNvSpPr txBox="1">
            <a:spLocks noChangeArrowheads="1"/>
          </p:cNvSpPr>
          <p:nvPr/>
        </p:nvSpPr>
        <p:spPr bwMode="auto">
          <a:xfrm>
            <a:off x="1422400" y="2890838"/>
            <a:ext cx="2311400" cy="9540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1400" dirty="0">
                <a:latin typeface="+mn-lt"/>
              </a:rPr>
              <a:t>Category selection determines recipient of the “Contact Us” information</a:t>
            </a:r>
            <a:endParaRPr lang="en-US" sz="1400" b="0" dirty="0">
              <a:latin typeface="+mn-lt"/>
            </a:endParaRPr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953000"/>
            <a:ext cx="3933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6775"/>
            <a:ext cx="4210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733800" y="3711575"/>
            <a:ext cx="22098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Contact Us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For Non-</a:t>
            </a:r>
            <a:r>
              <a:rPr lang="en-US" altLang="en-US" sz="2000" dirty="0" err="1" smtClean="0"/>
              <a:t>Serivce</a:t>
            </a:r>
            <a:r>
              <a:rPr lang="en-US" altLang="en-US" sz="2000" dirty="0" smtClean="0"/>
              <a:t> Software Media Questions,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		</a:t>
            </a:r>
            <a:r>
              <a:rPr lang="en-US" altLang="en-US" sz="2000" dirty="0" smtClean="0">
                <a:hlinkClick r:id="rId2"/>
              </a:rPr>
              <a:t>Research_Media@cat.com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For SIS/Cat ET Product/Subscription Assistance, 	</a:t>
            </a:r>
            <a:r>
              <a:rPr lang="en-US" altLang="en-US" sz="2000" dirty="0" smtClean="0">
                <a:hlinkClick r:id="rId3"/>
              </a:rPr>
              <a:t>Technical_Information_Access_Solutions@cat.com</a:t>
            </a: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For Technical/Site Issues,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		</a:t>
            </a:r>
            <a:r>
              <a:rPr lang="en-US" altLang="en-US" sz="2000" dirty="0" smtClean="0">
                <a:hlinkClick r:id="rId4"/>
              </a:rPr>
              <a:t>Cat_Support@elandersamericas.com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341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Action …..    Where to go</a:t>
            </a:r>
          </a:p>
        </p:txBody>
      </p:sp>
      <p:graphicFrame>
        <p:nvGraphicFramePr>
          <p:cNvPr id="51434" name="Group 2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590623"/>
              </p:ext>
            </p:extLst>
          </p:nvPr>
        </p:nvGraphicFramePr>
        <p:xfrm>
          <a:off x="533400" y="1143000"/>
          <a:ext cx="7924800" cy="4744971"/>
        </p:xfrm>
        <a:graphic>
          <a:graphicData uri="http://schemas.openxmlformats.org/drawingml/2006/table">
            <a:tbl>
              <a:tblPr/>
              <a:tblGrid>
                <a:gridCol w="4114800"/>
                <a:gridCol w="3810000"/>
              </a:tblGrid>
              <a:tr h="554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Add/allow another person to order discs/subscriptions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–&gt; Manage User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quantity on subscription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–&gt; Manage Subscription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 Unique, Deliver To Mailing Address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-&gt; Dealer Position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Determine which Software to order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 Software Product Search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Obtain Help, Make Comments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Contact 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Remove access to the site for a user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–&gt;Manage User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 and modify order before submission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Shopping Cart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 status of order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Order Search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 and Order software / discs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 Software Product Search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Stop a subscription – don’t renew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–&gt; Manage Subscription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View Current Subscription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 Account -&gt; Manage Subscription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3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Terminology</a:t>
            </a:r>
            <a:endParaRPr lang="en-US" altLang="en-US" sz="2800" dirty="0" smtClean="0">
              <a:solidFill>
                <a:srgbClr val="FF00FF"/>
              </a:solidFill>
            </a:endParaRPr>
          </a:p>
        </p:txBody>
      </p:sp>
      <p:graphicFrame>
        <p:nvGraphicFramePr>
          <p:cNvPr id="37168" name="Group 30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1058520"/>
              </p:ext>
            </p:extLst>
          </p:nvPr>
        </p:nvGraphicFramePr>
        <p:xfrm>
          <a:off x="457200" y="1219200"/>
          <a:ext cx="8534400" cy="4652964"/>
        </p:xfrm>
        <a:graphic>
          <a:graphicData uri="http://schemas.openxmlformats.org/drawingml/2006/table">
            <a:tbl>
              <a:tblPr/>
              <a:tblGrid>
                <a:gridCol w="1676400"/>
                <a:gridCol w="6858000"/>
              </a:tblGrid>
              <a:tr h="493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/ Inactive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 Code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on the subscription list, receiving updates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on the subscription list but not currently receiving updates (on pause)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Dealer Position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Shortened version of the entire ‘deliver to’ address that is tied to both orders &amp; subscriptions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 Type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type (topic) of disc the user is looking for (e.g. a CD or DVD containing different types of service software)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0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Mail Code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Numeric code for Media Number – unique for distribution supplier used by Caterpillar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Dealer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Store dealer code assigned by Caterpillar. Acts as a ‘parent’ for dealer branches, TEPS, AMDs, etc.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Number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by dealers to order media (e.g. JEBD3003)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Order Number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Assigned by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system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order is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placed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Pending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Process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Shipped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Pending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 An order has been placed on the website, but the order has not yet been sent through to the Supplier for fulfillment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process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An order has been sent to the Supplier for fulfillment but has not yet been shipped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Shipped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An order has a tracking number and actual shipped date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Subscription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item that is periodically updated with new information and sent out at regular intervals throughout the year (similar concept to a magazine subscription).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Subscription list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all possible subscription items (media with periodic updates) and their associated Dealer Positions (address information) for a given dealer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 order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Original request for a media item. Disk is sent on-demand. If the media item is also a Subscription, then it will be placed automatically on the Subscription List. You must “remove” the subscription from the Subscription List if you do NOT wish to receive updates (decline renewal subscription).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4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Type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(User) Branch – place order, check on orders, set up dealer position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54864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endParaRPr lang="en-US" alt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1066800" y="1524000"/>
            <a:ext cx="6096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u="sng" dirty="0" smtClean="0">
                <a:latin typeface="+mn-lt"/>
              </a:rPr>
              <a:t>2 Ways to Access:</a:t>
            </a:r>
          </a:p>
          <a:p>
            <a:pPr algn="l">
              <a:defRPr/>
            </a:pPr>
            <a:r>
              <a:rPr lang="en-US" sz="2000" dirty="0" smtClean="0">
                <a:latin typeface="+mn-lt"/>
              </a:rPr>
              <a:t>*Use the same log on credentials on both websites</a:t>
            </a:r>
          </a:p>
          <a:p>
            <a:pPr algn="l">
              <a:defRPr/>
            </a:pPr>
            <a:endParaRPr lang="en-US" sz="2000" dirty="0" smtClean="0">
              <a:latin typeface="+mn-lt"/>
            </a:endParaRPr>
          </a:p>
          <a:p>
            <a:pPr algn="l">
              <a:defRPr/>
            </a:pPr>
            <a:endParaRPr lang="en-US" sz="2000" dirty="0">
              <a:latin typeface="+mn-lt"/>
            </a:endParaRPr>
          </a:p>
          <a:p>
            <a:pPr algn="l">
              <a:defRPr/>
            </a:pPr>
            <a:r>
              <a:rPr lang="en-US" sz="2000" dirty="0" smtClean="0">
                <a:latin typeface="+mn-lt"/>
              </a:rPr>
              <a:t>1) Direct 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 Go through the SSPOS URL:   </a:t>
            </a:r>
          </a:p>
          <a:p>
            <a:pPr algn="l">
              <a:defRPr/>
            </a:pPr>
            <a:endParaRPr lang="en-US" sz="20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+mn-lt"/>
                <a:sym typeface="Wingdings" panose="05000000000000000000" pitchFamily="2" charset="2"/>
                <a:hlinkClick r:id="rId2"/>
              </a:rPr>
              <a:t>https://oos.midlandcorp.com/sis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</a:t>
            </a:r>
          </a:p>
          <a:p>
            <a:pPr algn="l">
              <a:defRPr/>
            </a:pPr>
            <a:endParaRPr lang="en-US" sz="20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defRPr/>
            </a:pPr>
            <a:endParaRPr lang="en-US" sz="2000" dirty="0" smtClean="0">
              <a:latin typeface="+mn-lt"/>
              <a:sym typeface="Wingdings" panose="05000000000000000000" pitchFamily="2" charset="2"/>
            </a:endParaRPr>
          </a:p>
          <a:p>
            <a:pPr algn="l">
              <a:defRPr/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 algn="l">
              <a:defRPr/>
            </a:pP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2) Indirect  go through a link in the MOOS website:</a:t>
            </a:r>
          </a:p>
          <a:p>
            <a:pPr algn="l">
              <a:defRPr/>
            </a:pP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 </a:t>
            </a:r>
          </a:p>
          <a:p>
            <a:pPr algn="l">
              <a:defRPr/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latin typeface="+mn-lt"/>
                <a:sym typeface="Wingdings" panose="05000000000000000000" pitchFamily="2" charset="2"/>
                <a:hlinkClick r:id="rId3"/>
              </a:rPr>
              <a:t>https://oos.midlandcorp.com/cat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81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Accessing the SSPOS</a:t>
            </a:r>
          </a:p>
        </p:txBody>
      </p:sp>
    </p:spTree>
    <p:extLst>
      <p:ext uri="{BB962C8B-B14F-4D97-AF65-F5344CB8AC3E}">
        <p14:creationId xmlns:p14="http://schemas.microsoft.com/office/powerpoint/2010/main" val="29474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Loggin</a:t>
            </a:r>
            <a:r>
              <a:rPr lang="en-US" altLang="en-US" sz="2800" dirty="0" smtClean="0"/>
              <a:t>g Into the System</a:t>
            </a:r>
            <a:endParaRPr lang="en-US" altLang="en-US" sz="28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971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Username &amp; Password Required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Users must be registered in the Media Online Ordering System (MOOS) before access to the SSPOS system can be granted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If NOT already </a:t>
            </a:r>
            <a:r>
              <a:rPr lang="en-US" altLang="en-US" dirty="0" smtClean="0"/>
              <a:t>registered, please submit a registration form through the MOOS website using the Registration link</a:t>
            </a:r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4092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1" y="1295400"/>
            <a:ext cx="3495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Forgot Password?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17321"/>
            <a:ext cx="4752975" cy="1981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914400" y="4659494"/>
            <a:ext cx="2362200" cy="107791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/>
              <a:t>An auto-generated email with your username and password will be sent</a:t>
            </a:r>
            <a:endParaRPr lang="en-US" altLang="en-US" sz="1600" b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47800" y="3217321"/>
            <a:ext cx="2743200" cy="44027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76600" y="4659494"/>
            <a:ext cx="2667000" cy="79454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06" y="6096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Indirect </a:t>
            </a:r>
            <a:r>
              <a:rPr lang="en-US" altLang="en-US" sz="2800" dirty="0" smtClean="0">
                <a:sym typeface="Wingdings" panose="05000000000000000000" pitchFamily="2" charset="2"/>
              </a:rPr>
              <a:t> Going through MOOS</a:t>
            </a:r>
            <a:endParaRPr lang="en-US" altLang="en-US" sz="2800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19400"/>
            <a:ext cx="88566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409" y="167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Log into </a:t>
            </a:r>
            <a:r>
              <a:rPr lang="en-US" dirty="0" smtClean="0">
                <a:hlinkClick r:id="rId3"/>
              </a:rPr>
              <a:t>https://oos.midlandcorp.com/cat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Use the link on the homepage titled “Click HERE to Order”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893781"/>
            <a:ext cx="8877300" cy="76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Direct </a:t>
            </a:r>
            <a:r>
              <a:rPr lang="en-US" altLang="en-US" sz="2800" dirty="0" smtClean="0">
                <a:sym typeface="Wingdings" panose="05000000000000000000" pitchFamily="2" charset="2"/>
              </a:rPr>
              <a:t> Logging into SSPOS</a:t>
            </a:r>
            <a:endParaRPr lang="en-US" altLang="en-US" sz="2800" dirty="0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3048000"/>
            <a:ext cx="8001000" cy="2551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218" y="205355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Log into https://oos.midlandcorp.com/sis</a:t>
            </a:r>
          </a:p>
        </p:txBody>
      </p:sp>
    </p:spTree>
    <p:extLst>
      <p:ext uri="{BB962C8B-B14F-4D97-AF65-F5344CB8AC3E}">
        <p14:creationId xmlns:p14="http://schemas.microsoft.com/office/powerpoint/2010/main" val="1408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1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3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4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5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5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2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1541</Words>
  <Application>Microsoft Office PowerPoint</Application>
  <PresentationFormat>On-screen Show (4:3)</PresentationFormat>
  <Paragraphs>278</Paragraphs>
  <Slides>45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1_Custom Design</vt:lpstr>
      <vt:lpstr>3_Custom Design</vt:lpstr>
      <vt:lpstr>4_Custom Design</vt:lpstr>
      <vt:lpstr>Custom Design</vt:lpstr>
      <vt:lpstr>5_Custom Design</vt:lpstr>
      <vt:lpstr>2_Custom Design</vt:lpstr>
      <vt:lpstr>   Service Software Product Ordering System (SSPOS)         </vt:lpstr>
      <vt:lpstr>Topics Covered</vt:lpstr>
      <vt:lpstr>PowerPoint Presentation</vt:lpstr>
      <vt:lpstr>Accountability</vt:lpstr>
      <vt:lpstr>Accessing the SSPOS</vt:lpstr>
      <vt:lpstr>Logging Into the System</vt:lpstr>
      <vt:lpstr>Forgot Password?</vt:lpstr>
      <vt:lpstr>Indirect  Going through MOOS</vt:lpstr>
      <vt:lpstr>Direct  Logging into SSPOS</vt:lpstr>
      <vt:lpstr>Order Process   </vt:lpstr>
      <vt:lpstr>Order Process</vt:lpstr>
      <vt:lpstr>Select Disc Type</vt:lpstr>
      <vt:lpstr>Select Media</vt:lpstr>
      <vt:lpstr>Shopping Cart</vt:lpstr>
      <vt:lpstr>Submit Order (Check Out) Verify Shipping Information</vt:lpstr>
      <vt:lpstr>PowerPoint Presentation</vt:lpstr>
      <vt:lpstr>Shipping Options</vt:lpstr>
      <vt:lpstr>Tax Terms &amp; Conditions</vt:lpstr>
      <vt:lpstr>Order Summary  Verify – Modify – Submit </vt:lpstr>
      <vt:lpstr>Order Summary - continued Verify – Modify – Submit </vt:lpstr>
      <vt:lpstr>Shipping Selection Examples</vt:lpstr>
      <vt:lpstr>Order Summary</vt:lpstr>
      <vt:lpstr>Credit Card Information</vt:lpstr>
      <vt:lpstr>PO Number Information</vt:lpstr>
      <vt:lpstr>Third Party Account Setup</vt:lpstr>
      <vt:lpstr>Third Party Account Selection</vt:lpstr>
      <vt:lpstr>Order Confirmation</vt:lpstr>
      <vt:lpstr>Email Confirmation of Order</vt:lpstr>
      <vt:lpstr>Order Search &amp; Details  </vt:lpstr>
      <vt:lpstr>Order Search</vt:lpstr>
      <vt:lpstr>Order Search Results</vt:lpstr>
      <vt:lpstr>Order Details</vt:lpstr>
      <vt:lpstr>Order Details Updated with Shipping &amp; Tracking Information</vt:lpstr>
      <vt:lpstr>Dealer Position  </vt:lpstr>
      <vt:lpstr>Create or Edit Dealer Position </vt:lpstr>
      <vt:lpstr>Create Dealer Position – cont.</vt:lpstr>
      <vt:lpstr>Manage Subscription </vt:lpstr>
      <vt:lpstr>Manage Subscription </vt:lpstr>
      <vt:lpstr>PowerPoint Presentation</vt:lpstr>
      <vt:lpstr>User Management</vt:lpstr>
      <vt:lpstr>HELP Page</vt:lpstr>
      <vt:lpstr>Contact Us</vt:lpstr>
      <vt:lpstr>Contact Us</vt:lpstr>
      <vt:lpstr>Action …..    Where to go</vt:lpstr>
      <vt:lpstr>Terminology</vt:lpstr>
    </vt:vector>
  </TitlesOfParts>
  <Company>Caterpillar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what a long title to this slide will look like</dc:title>
  <dc:creator>serennm</dc:creator>
  <cp:lastModifiedBy>Brianne N DeVenney</cp:lastModifiedBy>
  <cp:revision>28</cp:revision>
  <cp:lastPrinted>2014-10-31T12:56:16Z</cp:lastPrinted>
  <dcterms:created xsi:type="dcterms:W3CDTF">2012-08-27T19:48:30Z</dcterms:created>
  <dcterms:modified xsi:type="dcterms:W3CDTF">2014-12-03T19:40:42Z</dcterms:modified>
</cp:coreProperties>
</file>